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6"/>
  </p:notesMasterIdLst>
  <p:sldIdLst>
    <p:sldId id="1004" r:id="rId2"/>
    <p:sldId id="1001" r:id="rId3"/>
    <p:sldId id="615" r:id="rId4"/>
    <p:sldId id="486" r:id="rId5"/>
    <p:sldId id="489" r:id="rId6"/>
    <p:sldId id="616" r:id="rId7"/>
    <p:sldId id="617" r:id="rId8"/>
    <p:sldId id="618" r:id="rId9"/>
    <p:sldId id="619" r:id="rId10"/>
    <p:sldId id="620" r:id="rId11"/>
    <p:sldId id="622" r:id="rId12"/>
    <p:sldId id="635" r:id="rId13"/>
    <p:sldId id="636" r:id="rId14"/>
    <p:sldId id="637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1002" r:id="rId24"/>
    <p:sldId id="10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uan" initials="JT" lastIdx="1" clrIdx="0">
    <p:extLst>
      <p:ext uri="{19B8F6BF-5375-455C-9EA6-DF929625EA0E}">
        <p15:presenceInfo xmlns:p15="http://schemas.microsoft.com/office/powerpoint/2012/main" userId="365ed17a3b6fc5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EFE"/>
    <a:srgbClr val="01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899" autoAdjust="0"/>
  </p:normalViewPr>
  <p:slideViewPr>
    <p:cSldViewPr snapToGrid="0">
      <p:cViewPr varScale="1">
        <p:scale>
          <a:sx n="81" d="100"/>
          <a:sy n="81" d="100"/>
        </p:scale>
        <p:origin x="1526" y="8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CB1F0-0A79-44A8-871D-D280B9F857B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D2A89-FAFB-417C-97B2-0D144A58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D2A89-FAFB-417C-97B2-0D144A58CE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Response to added betaine </a:t>
            </a:r>
            <a:r>
              <a:rPr lang="en-US" altLang="en-US" dirty="0" err="1"/>
              <a:t>HCl</a:t>
            </a:r>
            <a:r>
              <a:rPr lang="en-US" altLang="en-US" dirty="0"/>
              <a:t> was particularly strong during starter phase.  Betaine </a:t>
            </a:r>
            <a:r>
              <a:rPr lang="en-US" altLang="en-US" dirty="0" err="1"/>
              <a:t>HCl</a:t>
            </a:r>
            <a:r>
              <a:rPr lang="en-US" altLang="en-US" dirty="0"/>
              <a:t> improved both weight gains and FCR (P&lt;0.05). FCR response was very strong, showing an improvement of 9.5% or 13.5 points with betaine </a:t>
            </a:r>
            <a:r>
              <a:rPr lang="en-US" altLang="en-US" dirty="0" err="1"/>
              <a:t>HCl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Livability varied between 95-98% and the betaine </a:t>
            </a:r>
            <a:r>
              <a:rPr lang="en-US" altLang="en-US" dirty="0" err="1"/>
              <a:t>HCl</a:t>
            </a:r>
            <a:r>
              <a:rPr lang="en-US" altLang="en-US" dirty="0"/>
              <a:t> supplemented group showed better livability as compared with the PC group.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There were no differences in breast meat among treatments. Supplementation with betaine </a:t>
            </a:r>
            <a:r>
              <a:rPr lang="en-US" altLang="en-US" dirty="0" err="1"/>
              <a:t>HCl</a:t>
            </a:r>
            <a:r>
              <a:rPr lang="en-US" altLang="en-US" dirty="0"/>
              <a:t> reduced abdominal fat pad yield as compared with the PC group (P = 0.0001).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Final</a:t>
            </a:r>
            <a:r>
              <a:rPr lang="en-US" altLang="en-US" sz="1200" baseline="0" dirty="0"/>
              <a:t> c</a:t>
            </a:r>
            <a:r>
              <a:rPr lang="en-US" altLang="en-US" sz="1200" dirty="0"/>
              <a:t>arcass yield was reduced (P = 0.0001)in the NC group. Supplementation of betaine HCL significantly improved dressing percentage to a level higher than that of the positive control(Figure 2). This is likely the result of betaine HCL’s </a:t>
            </a:r>
            <a:r>
              <a:rPr lang="en-US" altLang="en-US" sz="1200" dirty="0" err="1"/>
              <a:t>osmolyte</a:t>
            </a:r>
            <a:r>
              <a:rPr lang="en-US" altLang="en-US" sz="1200" dirty="0"/>
              <a:t> function in reducing energy costs of the intestine, leading to a lighter weight gut .This effect of betaine has not been highlighted in previous research.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r>
              <a:rPr lang="en-US" altLang="en-US" sz="1200" dirty="0"/>
              <a:t>It was concluded from the present study that supplementation of 2kg betaine </a:t>
            </a:r>
            <a:r>
              <a:rPr lang="en-US" altLang="en-US" sz="1200" dirty="0" err="1"/>
              <a:t>HCl</a:t>
            </a:r>
            <a:r>
              <a:rPr lang="en-US" altLang="en-US" sz="1200" dirty="0"/>
              <a:t>/t feed may successfully replace up to 1050 grams DL Methionine/t and can spare added choline. This strategy may also spare energy in terms of added oil.</a:t>
            </a:r>
          </a:p>
          <a:p>
            <a:endParaRPr lang="en-US" altLang="en-US" sz="1200" dirty="0"/>
          </a:p>
          <a:p>
            <a:r>
              <a:rPr lang="en-US" altLang="en-US" sz="1200" dirty="0"/>
              <a:t>This strategy reduced feed costs by about USD 10/t.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Note we have a 5.6% increase in saleable or useable product due to betaine HCL. If a dressed chicken had a value of say USD 3, then this effect would be worth USD 0.168 per carcass.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D2A89-FAFB-417C-97B2-0D144A58CE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4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79728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2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772400" cy="1143000"/>
          </a:xfrm>
        </p:spPr>
        <p:txBody>
          <a:bodyPr/>
          <a:lstStyle>
            <a:lvl1pPr algn="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49F4EF-CD85-408E-8635-74F72E8C6938}" type="slidenum">
              <a:rPr lang="en-US" altLang="en-US"/>
              <a:pPr/>
              <a:t>‹#›</a:t>
            </a:fld>
            <a:endParaRPr lang="en-US" alt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692" y="-144463"/>
            <a:ext cx="16097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524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2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4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9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6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4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6236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373807" y="273690"/>
            <a:ext cx="5975350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44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Улучшение целостности кишечника</a:t>
            </a:r>
            <a:endParaRPr lang="en-US" altLang="en-US" sz="4400" b="1" dirty="0">
              <a:solidFill>
                <a:srgbClr val="00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7F692-05A0-4037-901A-8D2AE2D9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" y="1739701"/>
            <a:ext cx="3962400" cy="3378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ACAD9-8EBF-457E-B75F-1D81D5FD5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139" y="2468306"/>
            <a:ext cx="4725584" cy="2649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A19C0-F803-4A44-9603-334C45ECBAC6}"/>
              </a:ext>
            </a:extLst>
          </p:cNvPr>
          <p:cNvSpPr txBox="1"/>
          <p:nvPr/>
        </p:nvSpPr>
        <p:spPr>
          <a:xfrm>
            <a:off x="610994" y="5118299"/>
            <a:ext cx="352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Бетаин защищает тонкую кишку от повреждений, вызванных кокцидиями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7E826-A079-479E-B546-44B5B282D0A3}"/>
              </a:ext>
            </a:extLst>
          </p:cNvPr>
          <p:cNvSpPr txBox="1"/>
          <p:nvPr/>
        </p:nvSpPr>
        <p:spPr>
          <a:xfrm>
            <a:off x="4448557" y="5118298"/>
            <a:ext cx="423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Бетаин защищает тонкую кишку от повреждений, вызванных стрессом, связанным с изменениями рациона</a:t>
            </a:r>
          </a:p>
        </p:txBody>
      </p:sp>
    </p:spTree>
    <p:extLst>
      <p:ext uri="{BB962C8B-B14F-4D97-AF65-F5344CB8AC3E}">
        <p14:creationId xmlns:p14="http://schemas.microsoft.com/office/powerpoint/2010/main" val="1907443670"/>
      </p:ext>
    </p:extLst>
  </p:cSld>
  <p:clrMapOvr>
    <a:masterClrMapping/>
  </p:clrMapOvr>
  <p:transition advTm="172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в условиях стресса и сокращённых рационов (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774" y="1392907"/>
            <a:ext cx="704540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Средняя температура и относительная влажность в ходе исследования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5183" y="1983838"/>
            <a:ext cx="8056794" cy="3915492"/>
            <a:chOff x="494218" y="2082694"/>
            <a:chExt cx="8056794" cy="3915492"/>
          </a:xfrm>
        </p:grpSpPr>
        <p:sp>
          <p:nvSpPr>
            <p:cNvPr id="6" name="Rectangle 5"/>
            <p:cNvSpPr/>
            <p:nvPr/>
          </p:nvSpPr>
          <p:spPr>
            <a:xfrm>
              <a:off x="2038869" y="5567299"/>
              <a:ext cx="55111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Температура и относительная влажность измерялись в </a:t>
              </a:r>
              <a:r>
                <a:rPr lang="en-US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07</a:t>
              </a:r>
              <a:r>
                <a:rPr lang="ru-RU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:</a:t>
              </a:r>
              <a:r>
                <a:rPr lang="en-US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00 </a:t>
              </a:r>
              <a:r>
                <a:rPr lang="ru-RU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и</a:t>
              </a:r>
              <a:r>
                <a:rPr lang="en-US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14</a:t>
              </a:r>
              <a:r>
                <a:rPr lang="ru-RU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:</a:t>
              </a:r>
              <a:r>
                <a:rPr lang="en-US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00 </a:t>
              </a:r>
              <a:r>
                <a:rPr lang="ru-RU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ежедневно</a:t>
              </a:r>
              <a:r>
                <a:rPr lang="en-US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</a:p>
            <a:p>
              <a:r>
                <a:rPr lang="en-US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* </a:t>
              </a:r>
              <a:r>
                <a:rPr lang="en-US" altLang="en-US" sz="1100" dirty="0" err="1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Sudipto</a:t>
              </a:r>
              <a:r>
                <a:rPr lang="en-US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en-US" sz="1100" dirty="0" err="1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Haldar</a:t>
              </a:r>
              <a:r>
                <a:rPr lang="en-US" altLang="en-US" sz="1100" dirty="0">
                  <a:solidFill>
                    <a:srgbClr val="00206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&amp; Lei Wang, Asian Feed May/June 2012.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9" b="7194"/>
            <a:stretch/>
          </p:blipFill>
          <p:spPr bwMode="auto">
            <a:xfrm>
              <a:off x="494218" y="2082694"/>
              <a:ext cx="8056794" cy="34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8414921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в условиях стресса и сокращённых рационов (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647" y="1317834"/>
            <a:ext cx="70174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</a:t>
            </a:r>
            <a:r>
              <a:rPr lang="en-US" altLang="en-US" b="1" dirty="0">
                <a:solidFill>
                  <a:srgbClr val="002060"/>
                </a:solidFill>
              </a:rPr>
              <a:t>HCl </a:t>
            </a:r>
            <a:r>
              <a:rPr lang="ru-RU" altLang="en-US" b="1" dirty="0">
                <a:solidFill>
                  <a:srgbClr val="002060"/>
                </a:solidFill>
              </a:rPr>
              <a:t>на продуктивность и показатели тушки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 r="4700" b="5567"/>
          <a:stretch/>
        </p:blipFill>
        <p:spPr bwMode="auto">
          <a:xfrm>
            <a:off x="223647" y="1612830"/>
            <a:ext cx="6288362" cy="43459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35579" y="1488650"/>
            <a:ext cx="247012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Наблюдения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Бетаин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 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повысил привес и конверсию корма (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FCR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течение стартерной фазы, повысил конечный выход тушки и сократил содержание брюшного жира и жира в печени. 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Окончательный показатель 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FCR 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улучшен на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Бетаин</a:t>
            </a: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 </a:t>
            </a:r>
            <a:r>
              <a:rPr lang="ru-RU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значительно сократить расходы на корм и поддерживать продуктивность животных в условиях теплового стресса и повышенной влажности. </a:t>
            </a:r>
            <a:endParaRPr lang="en-US" alt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7859" y="4003589"/>
            <a:ext cx="481914" cy="271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89618" y="4699687"/>
            <a:ext cx="481914" cy="271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77263" y="2537248"/>
            <a:ext cx="481914" cy="271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7261" y="2141838"/>
            <a:ext cx="481914" cy="271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77261" y="5082748"/>
            <a:ext cx="481914" cy="271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77262" y="5317529"/>
            <a:ext cx="481914" cy="271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173" y="5935371"/>
            <a:ext cx="3989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05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Sudipto</a:t>
            </a:r>
            <a:r>
              <a:rPr lang="en-US" altLang="en-US" sz="10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05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Haldar</a:t>
            </a:r>
            <a:r>
              <a:rPr lang="en-US" altLang="en-US" sz="10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&amp; Lei Wang, Asian Feed May/June 2012.</a:t>
            </a:r>
            <a:endParaRPr lang="en-US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243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в условиях стресса и сокращённых рационов (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34" y="1169678"/>
            <a:ext cx="9106888" cy="197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Структура эксперимента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4 </a:t>
            </a:r>
            <a:r>
              <a:rPr lang="ru-RU" altLang="en-US" dirty="0">
                <a:solidFill>
                  <a:srgbClr val="002060"/>
                </a:solidFill>
              </a:rPr>
              <a:t>птицы в клетке</a:t>
            </a:r>
            <a:r>
              <a:rPr lang="en-US" altLang="en-US" dirty="0">
                <a:solidFill>
                  <a:srgbClr val="002060"/>
                </a:solidFill>
              </a:rPr>
              <a:t>, 8 </a:t>
            </a:r>
            <a:r>
              <a:rPr lang="ru-RU" altLang="en-US" dirty="0">
                <a:solidFill>
                  <a:srgbClr val="002060"/>
                </a:solidFill>
              </a:rPr>
              <a:t>клеток-реплик на рацион, 4 рациона в течение 38 дней на основе мешанки, доступные </a:t>
            </a:r>
            <a:r>
              <a:rPr lang="en-US" altLang="en-US" i="1" dirty="0">
                <a:solidFill>
                  <a:srgbClr val="002060"/>
                </a:solidFill>
              </a:rPr>
              <a:t>ad libitum</a:t>
            </a:r>
            <a:r>
              <a:rPr lang="en-US" altLang="en-US" dirty="0">
                <a:solidFill>
                  <a:srgbClr val="002060"/>
                </a:solidFill>
              </a:rPr>
              <a:t>:</a:t>
            </a:r>
          </a:p>
          <a:p>
            <a:pPr marL="225425" lvl="1" indent="-225425">
              <a:buFont typeface="+mj-lt"/>
              <a:buAutoNum type="arabicPeriod"/>
            </a:pPr>
            <a:r>
              <a:rPr lang="ru-RU" altLang="en-US" sz="1400" dirty="0">
                <a:solidFill>
                  <a:srgbClr val="002060"/>
                </a:solidFill>
              </a:rPr>
              <a:t>Положительный контроль </a:t>
            </a:r>
            <a:r>
              <a:rPr lang="en-US" altLang="en-US" sz="1400" dirty="0">
                <a:solidFill>
                  <a:srgbClr val="002060"/>
                </a:solidFill>
              </a:rPr>
              <a:t>(PC)</a:t>
            </a:r>
            <a:r>
              <a:rPr lang="ru-RU" altLang="en-US" sz="1400" dirty="0">
                <a:solidFill>
                  <a:srgbClr val="002060"/>
                </a:solidFill>
              </a:rPr>
              <a:t>: рацион на основе кукурузы и сои</a:t>
            </a:r>
            <a:endParaRPr lang="en-US" altLang="en-US" sz="1400" dirty="0">
              <a:solidFill>
                <a:srgbClr val="002060"/>
              </a:solidFill>
            </a:endParaRPr>
          </a:p>
          <a:p>
            <a:pPr marL="225425" lvl="1" indent="-225425">
              <a:buFont typeface="+mj-lt"/>
              <a:buAutoNum type="arabicPeriod"/>
            </a:pPr>
            <a:r>
              <a:rPr lang="ru-RU" altLang="en-US" sz="1400" dirty="0">
                <a:solidFill>
                  <a:srgbClr val="002060"/>
                </a:solidFill>
              </a:rPr>
              <a:t>Отрицательный контроль </a:t>
            </a:r>
            <a:r>
              <a:rPr lang="en-US" altLang="en-US" sz="1400" dirty="0">
                <a:solidFill>
                  <a:srgbClr val="002060"/>
                </a:solidFill>
              </a:rPr>
              <a:t>(NC) </a:t>
            </a:r>
            <a:r>
              <a:rPr lang="ru-RU" altLang="en-US" sz="1400" dirty="0">
                <a:solidFill>
                  <a:srgbClr val="002060"/>
                </a:solidFill>
              </a:rPr>
              <a:t>аналогичен</a:t>
            </a:r>
            <a:r>
              <a:rPr lang="en-US" altLang="en-US" sz="1400" dirty="0">
                <a:solidFill>
                  <a:srgbClr val="002060"/>
                </a:solidFill>
              </a:rPr>
              <a:t> PC </a:t>
            </a:r>
            <a:r>
              <a:rPr lang="ru-RU" altLang="en-US" sz="1400" dirty="0">
                <a:solidFill>
                  <a:srgbClr val="002060"/>
                </a:solidFill>
              </a:rPr>
              <a:t>за исключением дополнительного холин-хлорида</a:t>
            </a:r>
            <a:r>
              <a:rPr lang="en-US" altLang="en-US" sz="1400" dirty="0">
                <a:solidFill>
                  <a:srgbClr val="002060"/>
                </a:solidFill>
              </a:rPr>
              <a:t>, DL-</a:t>
            </a:r>
            <a:r>
              <a:rPr lang="ru-RU" altLang="en-US" sz="1400" dirty="0">
                <a:solidFill>
                  <a:srgbClr val="002060"/>
                </a:solidFill>
              </a:rPr>
              <a:t>метионина (850 г/тонна)</a:t>
            </a:r>
            <a:r>
              <a:rPr lang="en-US" altLang="en-US" sz="1400" dirty="0">
                <a:solidFill>
                  <a:srgbClr val="002060"/>
                </a:solidFill>
              </a:rPr>
              <a:t>, – 50</a:t>
            </a:r>
            <a:r>
              <a:rPr lang="ru-RU" altLang="en-US" sz="1400" dirty="0">
                <a:solidFill>
                  <a:srgbClr val="002060"/>
                </a:solidFill>
              </a:rPr>
              <a:t> ккал ОЭ/тонна</a:t>
            </a:r>
            <a:r>
              <a:rPr lang="en-US" altLang="en-US" sz="1400" dirty="0">
                <a:solidFill>
                  <a:srgbClr val="002060"/>
                </a:solidFill>
              </a:rPr>
              <a:t>.</a:t>
            </a:r>
          </a:p>
          <a:p>
            <a:pPr marL="225425" lvl="1" indent="-225425">
              <a:buFont typeface="+mj-lt"/>
              <a:buAutoNum type="arabicPeriod"/>
            </a:pPr>
            <a:r>
              <a:rPr lang="en-US" altLang="en-US" sz="1400" dirty="0">
                <a:solidFill>
                  <a:srgbClr val="002060"/>
                </a:solidFill>
              </a:rPr>
              <a:t>NC + 1</a:t>
            </a:r>
            <a:r>
              <a:rPr lang="ru-RU" altLang="en-US" sz="1400" dirty="0">
                <a:solidFill>
                  <a:srgbClr val="002060"/>
                </a:solidFill>
              </a:rPr>
              <a:t>,</a:t>
            </a:r>
            <a:r>
              <a:rPr lang="en-US" altLang="en-US" sz="1400" dirty="0">
                <a:solidFill>
                  <a:srgbClr val="002060"/>
                </a:solidFill>
              </a:rPr>
              <a:t>3</a:t>
            </a:r>
            <a:r>
              <a:rPr lang="ru-RU" altLang="en-US" sz="1400" dirty="0">
                <a:solidFill>
                  <a:srgbClr val="002060"/>
                </a:solidFill>
              </a:rPr>
              <a:t> кг/тонна бетаина</a:t>
            </a:r>
            <a:r>
              <a:rPr lang="en-US" altLang="en-US" sz="1400" dirty="0">
                <a:solidFill>
                  <a:srgbClr val="002060"/>
                </a:solidFill>
              </a:rPr>
              <a:t> HCl</a:t>
            </a:r>
          </a:p>
          <a:p>
            <a:pPr marL="225425" lvl="1" indent="-225425">
              <a:buFont typeface="+mj-lt"/>
              <a:buAutoNum type="arabicPeriod"/>
            </a:pPr>
            <a:r>
              <a:rPr lang="en-US" altLang="en-US" sz="1400" dirty="0">
                <a:solidFill>
                  <a:srgbClr val="002060"/>
                </a:solidFill>
              </a:rPr>
              <a:t>NC + 2</a:t>
            </a:r>
            <a:r>
              <a:rPr lang="ru-RU" altLang="en-US" sz="1400" dirty="0">
                <a:solidFill>
                  <a:srgbClr val="002060"/>
                </a:solidFill>
              </a:rPr>
              <a:t>,</a:t>
            </a:r>
            <a:r>
              <a:rPr lang="en-US" altLang="en-US" sz="1400" dirty="0">
                <a:solidFill>
                  <a:srgbClr val="002060"/>
                </a:solidFill>
              </a:rPr>
              <a:t>0 </a:t>
            </a:r>
            <a:r>
              <a:rPr lang="ru-RU" altLang="en-US" sz="1400" dirty="0">
                <a:solidFill>
                  <a:srgbClr val="002060"/>
                </a:solidFill>
              </a:rPr>
              <a:t>кг/тонна бетаина</a:t>
            </a:r>
            <a:r>
              <a:rPr lang="en-US" altLang="en-US" sz="1400" dirty="0">
                <a:solidFill>
                  <a:srgbClr val="002060"/>
                </a:solidFill>
              </a:rPr>
              <a:t> HCl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9351" y="57932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Sudipto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Haldar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T K Ghosh and David Creswell.  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16246" r="10144" b="2218"/>
          <a:stretch/>
        </p:blipFill>
        <p:spPr bwMode="auto">
          <a:xfrm>
            <a:off x="520634" y="3096242"/>
            <a:ext cx="3571768" cy="27064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type="title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15466" r="10020"/>
          <a:stretch/>
        </p:blipFill>
        <p:spPr>
          <a:xfrm>
            <a:off x="4362981" y="2994369"/>
            <a:ext cx="3841906" cy="289029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1D975-DF13-46E1-808A-5B3337D02F5B}"/>
              </a:ext>
            </a:extLst>
          </p:cNvPr>
          <p:cNvSpPr txBox="1"/>
          <p:nvPr/>
        </p:nvSpPr>
        <p:spPr>
          <a:xfrm>
            <a:off x="3940002" y="2556671"/>
            <a:ext cx="3771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 b="1" dirty="0">
                <a:solidFill>
                  <a:srgbClr val="002060"/>
                </a:solidFill>
              </a:rPr>
              <a:t>Наблюдаемая температура и относительная влажность в ходе исследования</a:t>
            </a:r>
            <a:endParaRPr lang="en-US" altLang="en-US" sz="1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84326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56489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в условиях стресса и сокращённых рационов (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5971" y="6106872"/>
            <a:ext cx="3273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Sudipto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Haldar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T K Ghosh and David Creswell.  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2560" r="5691"/>
          <a:stretch/>
        </p:blipFill>
        <p:spPr bwMode="auto">
          <a:xfrm>
            <a:off x="105510" y="1989143"/>
            <a:ext cx="4348636" cy="32430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3962" y="1659466"/>
            <a:ext cx="321018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dirty="0">
                <a:solidFill>
                  <a:srgbClr val="002060"/>
                </a:solidFill>
              </a:rPr>
              <a:t>Ректальная температура птиц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16804" r="9589"/>
          <a:stretch/>
        </p:blipFill>
        <p:spPr bwMode="auto">
          <a:xfrm>
            <a:off x="4407949" y="2092155"/>
            <a:ext cx="4393492" cy="33113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00519" y="1659466"/>
            <a:ext cx="207574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dirty="0">
                <a:solidFill>
                  <a:srgbClr val="002060"/>
                </a:solidFill>
              </a:rPr>
              <a:t>Частота дыхания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648" y="5109311"/>
            <a:ext cx="8395274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1600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r>
              <a:rPr lang="ru-RU" altLang="en-US" sz="1400" dirty="0">
                <a:solidFill>
                  <a:srgbClr val="002060"/>
                </a:solidFill>
              </a:rPr>
              <a:t>Бетаин</a:t>
            </a:r>
            <a:r>
              <a:rPr lang="en-US" altLang="en-US" sz="1400" dirty="0">
                <a:solidFill>
                  <a:srgbClr val="002060"/>
                </a:solidFill>
              </a:rPr>
              <a:t> HCl </a:t>
            </a:r>
            <a:r>
              <a:rPr lang="ru-RU" altLang="en-US" sz="1400" dirty="0">
                <a:solidFill>
                  <a:srgbClr val="002060"/>
                </a:solidFill>
              </a:rPr>
              <a:t>снизил повышенную температуру тела и частоту дыхания в условиях теплового стресса. </a:t>
            </a:r>
          </a:p>
          <a:p>
            <a:r>
              <a:rPr lang="ru-RU" altLang="en-US" sz="1600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</a:rPr>
              <a:t>:</a:t>
            </a:r>
            <a:endParaRPr lang="en-US" altLang="en-US" sz="1400" b="1" dirty="0">
              <a:solidFill>
                <a:srgbClr val="002060"/>
              </a:solidFill>
            </a:endParaRPr>
          </a:p>
          <a:p>
            <a:r>
              <a:rPr lang="ru-RU" altLang="en-US" sz="1400" dirty="0">
                <a:solidFill>
                  <a:srgbClr val="002060"/>
                </a:solidFill>
              </a:rPr>
              <a:t>Бетаин</a:t>
            </a:r>
            <a:r>
              <a:rPr lang="en-US" altLang="en-US" sz="1400" dirty="0">
                <a:solidFill>
                  <a:srgbClr val="002060"/>
                </a:solidFill>
              </a:rPr>
              <a:t> HCl </a:t>
            </a:r>
            <a:r>
              <a:rPr lang="ru-RU" altLang="en-US" sz="1400" dirty="0">
                <a:solidFill>
                  <a:srgbClr val="002060"/>
                </a:solidFill>
              </a:rPr>
              <a:t>может использоваться для устранения негативной реакции на тепловой стресс. 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647" y="1317834"/>
            <a:ext cx="753368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</a:t>
            </a:r>
            <a:r>
              <a:rPr lang="en-US" altLang="en-US" b="1" dirty="0">
                <a:solidFill>
                  <a:srgbClr val="002060"/>
                </a:solidFill>
              </a:rPr>
              <a:t>HCl </a:t>
            </a:r>
            <a:r>
              <a:rPr lang="ru-RU" altLang="en-US" b="1" dirty="0">
                <a:solidFill>
                  <a:srgbClr val="002060"/>
                </a:solidFill>
              </a:rPr>
              <a:t>на температуру тела и частоту дыхания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4737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в условиях стресса и сокращённых рационов (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521" y="4903293"/>
            <a:ext cx="871022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1600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r>
              <a:rPr lang="ru-RU" altLang="en-US" sz="1400" dirty="0">
                <a:solidFill>
                  <a:srgbClr val="002060"/>
                </a:solidFill>
              </a:rPr>
              <a:t>Бетаин</a:t>
            </a:r>
            <a:r>
              <a:rPr lang="en-US" altLang="en-US" sz="1400" dirty="0">
                <a:solidFill>
                  <a:srgbClr val="002060"/>
                </a:solidFill>
              </a:rPr>
              <a:t> HCl </a:t>
            </a:r>
            <a:r>
              <a:rPr lang="ru-RU" altLang="en-US" sz="1400" dirty="0">
                <a:solidFill>
                  <a:srgbClr val="002060"/>
                </a:solidFill>
              </a:rPr>
              <a:t>устранил негативное влияние рациона отрицательного контроля и повысил потребление корма и привес в условиях теплового стресса по сравнению с группой положительного контроля.</a:t>
            </a:r>
            <a:r>
              <a:rPr lang="en-US" altLang="en-US" sz="1400" dirty="0">
                <a:solidFill>
                  <a:srgbClr val="002060"/>
                </a:solidFill>
              </a:rPr>
              <a:t> </a:t>
            </a:r>
            <a:endParaRPr lang="ru-RU" altLang="en-US" sz="1400" dirty="0">
              <a:solidFill>
                <a:srgbClr val="002060"/>
              </a:solidFill>
            </a:endParaRPr>
          </a:p>
          <a:p>
            <a:r>
              <a:rPr lang="ru-RU" altLang="en-US" sz="1600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altLang="en-US" sz="1400" dirty="0">
                <a:solidFill>
                  <a:srgbClr val="002060"/>
                </a:solidFill>
              </a:rPr>
              <a:t>Бетаин</a:t>
            </a:r>
            <a:r>
              <a:rPr lang="en-US" altLang="en-US" sz="1400" dirty="0">
                <a:solidFill>
                  <a:srgbClr val="002060"/>
                </a:solidFill>
              </a:rPr>
              <a:t> HCl </a:t>
            </a:r>
            <a:r>
              <a:rPr lang="ru-RU" altLang="en-US" sz="1400" dirty="0">
                <a:solidFill>
                  <a:srgbClr val="002060"/>
                </a:solidFill>
              </a:rPr>
              <a:t>можно использовать для сокращения расходов на корм и поддержания продуктивности в условиях теплового стресса.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025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Sudipto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Haldar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T K Ghosh and David Creswell.  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6756" y="1496558"/>
            <a:ext cx="8638988" cy="3473523"/>
            <a:chOff x="241965" y="1855971"/>
            <a:chExt cx="8638988" cy="3473523"/>
          </a:xfrm>
        </p:grpSpPr>
        <p:sp>
          <p:nvSpPr>
            <p:cNvPr id="11" name="Rectangle 10"/>
            <p:cNvSpPr/>
            <p:nvPr/>
          </p:nvSpPr>
          <p:spPr>
            <a:xfrm>
              <a:off x="412892" y="1873465"/>
              <a:ext cx="4491995" cy="487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en-US" dirty="0">
                  <a:solidFill>
                    <a:srgbClr val="002060"/>
                  </a:solidFill>
                </a:rPr>
                <a:t>Потребление корма</a:t>
              </a:r>
            </a:p>
            <a:p>
              <a:pPr>
                <a:lnSpc>
                  <a:spcPct val="90000"/>
                </a:lnSpc>
              </a:pPr>
              <a:r>
                <a:rPr lang="ru-RU" altLang="en-US" sz="1050" b="1" i="1" dirty="0"/>
                <a:t>Бетаин повысил потребление корма по сравнению с группами </a:t>
              </a:r>
              <a:r>
                <a:rPr lang="en-US" altLang="en-US" sz="1050" b="1" i="1" dirty="0"/>
                <a:t>PC </a:t>
              </a:r>
              <a:r>
                <a:rPr lang="ru-RU" altLang="en-US" sz="1050" b="1" i="1" dirty="0"/>
                <a:t>и </a:t>
              </a:r>
              <a:r>
                <a:rPr lang="en-US" altLang="en-US" sz="1050" b="1" i="1" dirty="0"/>
                <a:t>NC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4869" y="1855971"/>
              <a:ext cx="4008120" cy="487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en-US" dirty="0">
                  <a:solidFill>
                    <a:srgbClr val="002060"/>
                  </a:solidFill>
                </a:rPr>
                <a:t>Привес</a:t>
              </a:r>
              <a:endParaRPr lang="en-US" altLang="en-US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ru-RU" altLang="en-US" sz="1050" b="1" i="1" dirty="0"/>
                <a:t>Бетаин повысил привес на 3% по сравнению с группами </a:t>
              </a:r>
              <a:r>
                <a:rPr lang="en-US" altLang="en-US" sz="1050" b="1" i="1" dirty="0"/>
                <a:t>PC </a:t>
              </a:r>
              <a:r>
                <a:rPr lang="ru-RU" altLang="en-US" sz="1050" b="1" i="1" dirty="0"/>
                <a:t>и </a:t>
              </a:r>
              <a:r>
                <a:rPr lang="en-US" altLang="en-US" sz="1050" b="1" i="1" dirty="0"/>
                <a:t>NC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" t="10090" r="7270" b="10947"/>
            <a:stretch/>
          </p:blipFill>
          <p:spPr bwMode="auto">
            <a:xfrm>
              <a:off x="4515975" y="2397771"/>
              <a:ext cx="4364978" cy="290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31861" r="13494"/>
            <a:stretch/>
          </p:blipFill>
          <p:spPr bwMode="auto">
            <a:xfrm>
              <a:off x="412892" y="2593989"/>
              <a:ext cx="4108537" cy="273550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0172" r="13494" b="84676"/>
            <a:stretch/>
          </p:blipFill>
          <p:spPr bwMode="auto">
            <a:xfrm>
              <a:off x="241965" y="2375070"/>
              <a:ext cx="3807568" cy="191683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36756" y="1176370"/>
            <a:ext cx="556120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</a:t>
            </a:r>
            <a:r>
              <a:rPr lang="en-US" altLang="en-US" b="1" dirty="0">
                <a:solidFill>
                  <a:srgbClr val="002060"/>
                </a:solidFill>
              </a:rPr>
              <a:t> HCl </a:t>
            </a:r>
            <a:r>
              <a:rPr lang="ru-RU" altLang="en-US" b="1" dirty="0">
                <a:solidFill>
                  <a:srgbClr val="002060"/>
                </a:solidFill>
              </a:rPr>
              <a:t>на потребление корма и привес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90126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продуктивности и качества тушки у мясных уток*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794" y="1336373"/>
            <a:ext cx="85371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Структура эксперимента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</a:rPr>
              <a:t>690 </a:t>
            </a:r>
            <a:r>
              <a:rPr lang="ru-RU" altLang="en-US" dirty="0">
                <a:solidFill>
                  <a:srgbClr val="002060"/>
                </a:solidFill>
              </a:rPr>
              <a:t>суточных мясных утят породы Черри </a:t>
            </a:r>
            <a:r>
              <a:rPr lang="ru-RU" altLang="en-US" dirty="0" err="1">
                <a:solidFill>
                  <a:srgbClr val="002060"/>
                </a:solidFill>
              </a:rPr>
              <a:t>Велли</a:t>
            </a:r>
            <a:r>
              <a:rPr lang="ru-RU" altLang="en-US" dirty="0">
                <a:solidFill>
                  <a:srgbClr val="002060"/>
                </a:solidFill>
              </a:rPr>
              <a:t> с равной долей мужских и женских особей были разделены на 5 групп.</a:t>
            </a:r>
            <a:endParaRPr lang="en-US" alt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solidFill>
                  <a:srgbClr val="002060"/>
                </a:solidFill>
              </a:rPr>
              <a:t>Были разработаны стартерный</a:t>
            </a:r>
            <a:r>
              <a:rPr lang="en-US" altLang="en-US" dirty="0">
                <a:solidFill>
                  <a:srgbClr val="002060"/>
                </a:solidFill>
              </a:rPr>
              <a:t> (</a:t>
            </a:r>
            <a:r>
              <a:rPr lang="ru-RU" altLang="en-US" dirty="0">
                <a:solidFill>
                  <a:srgbClr val="002060"/>
                </a:solidFill>
              </a:rPr>
              <a:t>дни </a:t>
            </a:r>
            <a:r>
              <a:rPr lang="en-US" altLang="en-US" dirty="0">
                <a:solidFill>
                  <a:srgbClr val="002060"/>
                </a:solidFill>
              </a:rPr>
              <a:t>1-21) </a:t>
            </a:r>
            <a:r>
              <a:rPr lang="ru-RU" altLang="en-US" dirty="0">
                <a:solidFill>
                  <a:srgbClr val="002060"/>
                </a:solidFill>
              </a:rPr>
              <a:t>и финишный</a:t>
            </a:r>
            <a:r>
              <a:rPr lang="en-US" altLang="en-US" dirty="0">
                <a:solidFill>
                  <a:srgbClr val="002060"/>
                </a:solidFill>
              </a:rPr>
              <a:t> (</a:t>
            </a:r>
            <a:r>
              <a:rPr lang="ru-RU" altLang="en-US" dirty="0">
                <a:solidFill>
                  <a:srgbClr val="002060"/>
                </a:solidFill>
              </a:rPr>
              <a:t>дни </a:t>
            </a:r>
            <a:r>
              <a:rPr lang="en-US" altLang="en-US" dirty="0">
                <a:solidFill>
                  <a:srgbClr val="002060"/>
                </a:solidFill>
              </a:rPr>
              <a:t>22-42) </a:t>
            </a:r>
            <a:r>
              <a:rPr lang="ru-RU" altLang="en-US" dirty="0">
                <a:solidFill>
                  <a:srgbClr val="002060"/>
                </a:solidFill>
              </a:rPr>
              <a:t>рационы согласно требованиям</a:t>
            </a:r>
            <a:r>
              <a:rPr lang="en-US" altLang="en-US" dirty="0">
                <a:solidFill>
                  <a:srgbClr val="002060"/>
                </a:solidFill>
              </a:rPr>
              <a:t> NRC </a:t>
            </a:r>
            <a:r>
              <a:rPr lang="ru-RU" altLang="en-US" dirty="0">
                <a:solidFill>
                  <a:srgbClr val="002060"/>
                </a:solidFill>
              </a:rPr>
              <a:t>для мясных уток </a:t>
            </a:r>
            <a:r>
              <a:rPr lang="en-US" altLang="en-US" dirty="0">
                <a:solidFill>
                  <a:srgbClr val="002060"/>
                </a:solidFill>
              </a:rPr>
              <a:t>(1994).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solidFill>
                  <a:srgbClr val="002060"/>
                </a:solidFill>
              </a:rPr>
              <a:t>Вода и корм </a:t>
            </a:r>
            <a:r>
              <a:rPr lang="en-US" altLang="en-US" i="1" dirty="0">
                <a:solidFill>
                  <a:srgbClr val="002060"/>
                </a:solidFill>
              </a:rPr>
              <a:t>ad libitum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solidFill>
                  <a:srgbClr val="002060"/>
                </a:solidFill>
              </a:rPr>
              <a:t>Температура загона </a:t>
            </a:r>
            <a:r>
              <a:rPr lang="en-US" altLang="en-US" dirty="0">
                <a:solidFill>
                  <a:srgbClr val="002060"/>
                </a:solidFill>
              </a:rPr>
              <a:t>30</a:t>
            </a:r>
            <a:r>
              <a:rPr lang="en-US" altLang="en-US" baseline="30000" dirty="0">
                <a:solidFill>
                  <a:srgbClr val="002060"/>
                </a:solidFill>
              </a:rPr>
              <a:t>0</a:t>
            </a:r>
            <a:r>
              <a:rPr lang="en-US" altLang="en-US" dirty="0">
                <a:solidFill>
                  <a:srgbClr val="002060"/>
                </a:solidFill>
              </a:rPr>
              <a:t>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solidFill>
                  <a:srgbClr val="002060"/>
                </a:solidFill>
              </a:rPr>
              <a:t>Бетаин</a:t>
            </a:r>
            <a:r>
              <a:rPr lang="en-US" altLang="en-US" dirty="0">
                <a:solidFill>
                  <a:srgbClr val="002060"/>
                </a:solidFill>
              </a:rPr>
              <a:t> HCl (98%) </a:t>
            </a:r>
            <a:r>
              <a:rPr lang="ru-RU" altLang="en-US" dirty="0">
                <a:solidFill>
                  <a:srgbClr val="002060"/>
                </a:solidFill>
              </a:rPr>
              <a:t>был включён в рационы в различных дозировках (мг/кг, см. таблицу)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3914" y="5687215"/>
            <a:ext cx="5309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WANG Yi-</a:t>
            </a:r>
            <a:r>
              <a:rPr lang="en-US" altLang="en-US" sz="1100" dirty="0" err="1">
                <a:solidFill>
                  <a:srgbClr val="002060"/>
                </a:solidFill>
              </a:rPr>
              <a:t>zhen</a:t>
            </a:r>
            <a:r>
              <a:rPr lang="en-US" altLang="en-US" sz="1100" dirty="0">
                <a:solidFill>
                  <a:srgbClr val="002060"/>
                </a:solidFill>
              </a:rPr>
              <a:t>.  Animal Science College, Zhejiang University, Hangzhou China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9" b="6843"/>
          <a:stretch/>
        </p:blipFill>
        <p:spPr bwMode="auto">
          <a:xfrm>
            <a:off x="1608011" y="3721603"/>
            <a:ext cx="5553635" cy="1939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94270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и качества тушки у мясных уток*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5366" y="1390161"/>
            <a:ext cx="657184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</a:t>
            </a:r>
            <a:r>
              <a:rPr lang="en-US" altLang="en-US" b="1" dirty="0">
                <a:solidFill>
                  <a:srgbClr val="002060"/>
                </a:solidFill>
              </a:rPr>
              <a:t>HCl </a:t>
            </a:r>
            <a:r>
              <a:rPr lang="ru-RU" altLang="en-US" b="1" dirty="0">
                <a:solidFill>
                  <a:srgbClr val="002060"/>
                </a:solidFill>
              </a:rPr>
              <a:t>на среднесуточный привес </a:t>
            </a:r>
            <a:r>
              <a:rPr lang="en-US" altLang="en-US" b="1" dirty="0">
                <a:solidFill>
                  <a:srgbClr val="002060"/>
                </a:solidFill>
              </a:rPr>
              <a:t>(ADG), </a:t>
            </a:r>
            <a:r>
              <a:rPr lang="ru-RU" altLang="en-US" b="1" dirty="0">
                <a:solidFill>
                  <a:srgbClr val="002060"/>
                </a:solidFill>
              </a:rPr>
              <a:t>среднесуточное потребление корма</a:t>
            </a:r>
            <a:r>
              <a:rPr lang="en-US" altLang="en-US" b="1" dirty="0">
                <a:solidFill>
                  <a:srgbClr val="002060"/>
                </a:solidFill>
              </a:rPr>
              <a:t> (ADFI)</a:t>
            </a:r>
            <a:r>
              <a:rPr lang="ru-RU" altLang="en-US" b="1" dirty="0">
                <a:solidFill>
                  <a:srgbClr val="002060"/>
                </a:solidFill>
              </a:rPr>
              <a:t> и соотношение </a:t>
            </a:r>
            <a:r>
              <a:rPr lang="ru-RU" altLang="en-US" b="1" dirty="0" err="1">
                <a:solidFill>
                  <a:srgbClr val="002060"/>
                </a:solidFill>
              </a:rPr>
              <a:t>корм:привес</a:t>
            </a:r>
            <a:r>
              <a:rPr lang="en-US" altLang="en-US" b="1" dirty="0">
                <a:solidFill>
                  <a:srgbClr val="002060"/>
                </a:solidFill>
              </a:rPr>
              <a:t> (FG) (</a:t>
            </a:r>
            <a:r>
              <a:rPr lang="ru-RU" altLang="en-US" b="1" dirty="0">
                <a:solidFill>
                  <a:srgbClr val="002060"/>
                </a:solidFill>
              </a:rPr>
              <a:t>дни </a:t>
            </a:r>
            <a:r>
              <a:rPr lang="en-US" altLang="en-US" b="1" dirty="0">
                <a:solidFill>
                  <a:srgbClr val="002060"/>
                </a:solidFill>
              </a:rPr>
              <a:t>1 -21)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3914" y="5900572"/>
            <a:ext cx="5309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WANG Yi-</a:t>
            </a:r>
            <a:r>
              <a:rPr lang="en-US" altLang="en-US" sz="1100" dirty="0" err="1">
                <a:solidFill>
                  <a:srgbClr val="002060"/>
                </a:solidFill>
              </a:rPr>
              <a:t>zhen</a:t>
            </a:r>
            <a:r>
              <a:rPr lang="en-US" altLang="en-US" sz="1100" dirty="0">
                <a:solidFill>
                  <a:srgbClr val="002060"/>
                </a:solidFill>
              </a:rPr>
              <a:t>.  Animal Science College, Zhejiang University, Hangzhou China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8868" r="1157" b="4149"/>
          <a:stretch/>
        </p:blipFill>
        <p:spPr bwMode="auto">
          <a:xfrm>
            <a:off x="215153" y="2151530"/>
            <a:ext cx="8659906" cy="2245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306" y="4571052"/>
            <a:ext cx="8316158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Наблюдение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r>
              <a:rPr lang="ru-RU" altLang="en-US" dirty="0">
                <a:solidFill>
                  <a:srgbClr val="002060"/>
                </a:solidFill>
              </a:rPr>
              <a:t>Применение бетаина</a:t>
            </a:r>
            <a:r>
              <a:rPr lang="en-US" altLang="en-US" dirty="0">
                <a:solidFill>
                  <a:srgbClr val="002060"/>
                </a:solidFill>
              </a:rPr>
              <a:t> HCl </a:t>
            </a:r>
            <a:r>
              <a:rPr lang="ru-RU" altLang="en-US" dirty="0">
                <a:solidFill>
                  <a:srgbClr val="002060"/>
                </a:solidFill>
              </a:rPr>
              <a:t>способствовало росту </a:t>
            </a:r>
            <a:r>
              <a:rPr lang="en-US" altLang="en-US" dirty="0">
                <a:solidFill>
                  <a:srgbClr val="002060"/>
                </a:solidFill>
              </a:rPr>
              <a:t>ADG</a:t>
            </a:r>
            <a:r>
              <a:rPr lang="ru-RU" altLang="en-US" dirty="0">
                <a:solidFill>
                  <a:srgbClr val="002060"/>
                </a:solidFill>
              </a:rPr>
              <a:t>, но не повлияло на </a:t>
            </a:r>
            <a:r>
              <a:rPr lang="en-US" altLang="en-US" dirty="0">
                <a:solidFill>
                  <a:srgbClr val="002060"/>
                </a:solidFill>
              </a:rPr>
              <a:t>FCR </a:t>
            </a:r>
            <a:r>
              <a:rPr lang="ru-RU" altLang="en-US" dirty="0">
                <a:solidFill>
                  <a:srgbClr val="002060"/>
                </a:solidFill>
              </a:rPr>
              <a:t>(конверсию корма) в стартерной фазе. </a:t>
            </a:r>
            <a:endParaRPr lang="en-US" altLang="en-US" dirty="0">
              <a:solidFill>
                <a:srgbClr val="002060"/>
              </a:solidFill>
            </a:endParaRPr>
          </a:p>
          <a:p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</a:t>
            </a:r>
          </a:p>
          <a:p>
            <a:r>
              <a:rPr lang="ru-RU" altLang="en-US" dirty="0">
                <a:solidFill>
                  <a:srgbClr val="002060"/>
                </a:solidFill>
              </a:rPr>
              <a:t>Бетаин</a:t>
            </a:r>
            <a:r>
              <a:rPr lang="en-US" altLang="en-US" dirty="0">
                <a:solidFill>
                  <a:srgbClr val="002060"/>
                </a:solidFill>
              </a:rPr>
              <a:t> HCl </a:t>
            </a:r>
            <a:r>
              <a:rPr lang="ru-RU" altLang="en-US" dirty="0">
                <a:solidFill>
                  <a:srgbClr val="002060"/>
                </a:solidFill>
              </a:rPr>
              <a:t>может повысить привес у мясных уток в стартерной фазе.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32791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и качества тушки у мясных уток*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" y="1390161"/>
            <a:ext cx="768812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1600" b="1" dirty="0">
                <a:solidFill>
                  <a:srgbClr val="002060"/>
                </a:solidFill>
              </a:rPr>
              <a:t>Влияние бетаина </a:t>
            </a:r>
            <a:r>
              <a:rPr lang="en-US" altLang="en-US" sz="1600" b="1" dirty="0">
                <a:solidFill>
                  <a:srgbClr val="002060"/>
                </a:solidFill>
              </a:rPr>
              <a:t>HCl </a:t>
            </a:r>
            <a:r>
              <a:rPr lang="ru-RU" altLang="en-US" sz="1600" b="1" dirty="0">
                <a:solidFill>
                  <a:srgbClr val="002060"/>
                </a:solidFill>
              </a:rPr>
              <a:t>на среднесуточный привес </a:t>
            </a:r>
            <a:r>
              <a:rPr lang="en-US" altLang="en-US" sz="1600" b="1" dirty="0">
                <a:solidFill>
                  <a:srgbClr val="002060"/>
                </a:solidFill>
              </a:rPr>
              <a:t>(ADG), </a:t>
            </a:r>
            <a:r>
              <a:rPr lang="ru-RU" altLang="en-US" sz="1600" b="1" dirty="0">
                <a:solidFill>
                  <a:srgbClr val="002060"/>
                </a:solidFill>
              </a:rPr>
              <a:t>среднесуточное потребление корма</a:t>
            </a:r>
            <a:r>
              <a:rPr lang="en-US" altLang="en-US" sz="1600" b="1" dirty="0">
                <a:solidFill>
                  <a:srgbClr val="002060"/>
                </a:solidFill>
              </a:rPr>
              <a:t> (ADFI), </a:t>
            </a:r>
            <a:r>
              <a:rPr lang="ru-RU" altLang="en-US" sz="1600" b="1" dirty="0">
                <a:solidFill>
                  <a:srgbClr val="002060"/>
                </a:solidFill>
              </a:rPr>
              <a:t>и соотношение </a:t>
            </a:r>
            <a:r>
              <a:rPr lang="ru-RU" altLang="en-US" sz="1600" b="1" dirty="0" err="1">
                <a:solidFill>
                  <a:srgbClr val="002060"/>
                </a:solidFill>
              </a:rPr>
              <a:t>корм:привес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</a:rPr>
              <a:t>(FG) (</a:t>
            </a:r>
            <a:r>
              <a:rPr lang="ru-RU" altLang="en-US" sz="1600" b="1" dirty="0">
                <a:solidFill>
                  <a:srgbClr val="002060"/>
                </a:solidFill>
              </a:rPr>
              <a:t>дни </a:t>
            </a:r>
            <a:r>
              <a:rPr lang="en-US" altLang="en-US" sz="1600" b="1" dirty="0">
                <a:solidFill>
                  <a:srgbClr val="002060"/>
                </a:solidFill>
              </a:rPr>
              <a:t>22-42</a:t>
            </a:r>
            <a:r>
              <a:rPr lang="en-US" altLang="en-US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0808" y="5945398"/>
            <a:ext cx="5309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WANG Yi-</a:t>
            </a:r>
            <a:r>
              <a:rPr lang="en-US" altLang="en-US" sz="1100" dirty="0" err="1">
                <a:solidFill>
                  <a:srgbClr val="002060"/>
                </a:solidFill>
              </a:rPr>
              <a:t>zhen</a:t>
            </a:r>
            <a:r>
              <a:rPr lang="en-US" altLang="en-US" sz="1100" dirty="0">
                <a:solidFill>
                  <a:srgbClr val="002060"/>
                </a:solidFill>
              </a:rPr>
              <a:t>.  Animal Science College, Zhejiang University, Hangzhou China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717" y="4427400"/>
            <a:ext cx="8165137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r>
              <a:rPr lang="ru-RU" altLang="en-US" sz="1600" dirty="0">
                <a:solidFill>
                  <a:srgbClr val="002060"/>
                </a:solidFill>
              </a:rPr>
              <a:t>Применение бетаина</a:t>
            </a:r>
            <a:r>
              <a:rPr lang="en-US" altLang="en-US" sz="1600" dirty="0">
                <a:solidFill>
                  <a:srgbClr val="002060"/>
                </a:solidFill>
              </a:rPr>
              <a:t> HCl </a:t>
            </a:r>
            <a:r>
              <a:rPr lang="ru-RU" altLang="en-US" sz="1600" dirty="0">
                <a:solidFill>
                  <a:srgbClr val="002060"/>
                </a:solidFill>
              </a:rPr>
              <a:t>значительно повысило </a:t>
            </a:r>
            <a:r>
              <a:rPr lang="en-US" altLang="en-US" sz="1600" dirty="0">
                <a:solidFill>
                  <a:srgbClr val="002060"/>
                </a:solidFill>
              </a:rPr>
              <a:t>ADG </a:t>
            </a:r>
            <a:r>
              <a:rPr lang="ru-RU" altLang="en-US" sz="1600" dirty="0">
                <a:solidFill>
                  <a:srgbClr val="002060"/>
                </a:solidFill>
              </a:rPr>
              <a:t>в финишной фазе соразмерно дозировке. Дозировка бетаина</a:t>
            </a:r>
            <a:r>
              <a:rPr lang="en-US" altLang="en-US" sz="1600" dirty="0">
                <a:solidFill>
                  <a:srgbClr val="002060"/>
                </a:solidFill>
              </a:rPr>
              <a:t> HCl 1000 </a:t>
            </a:r>
            <a:r>
              <a:rPr lang="ru-RU" altLang="en-US" sz="1600" dirty="0">
                <a:solidFill>
                  <a:srgbClr val="002060"/>
                </a:solidFill>
              </a:rPr>
              <a:t>мг/кг значительно улучшила </a:t>
            </a:r>
            <a:r>
              <a:rPr lang="en-US" altLang="en-US" sz="1600" dirty="0">
                <a:solidFill>
                  <a:srgbClr val="002060"/>
                </a:solidFill>
              </a:rPr>
              <a:t>FCR </a:t>
            </a:r>
            <a:r>
              <a:rPr lang="ru-RU" altLang="en-US" sz="1600" dirty="0">
                <a:solidFill>
                  <a:srgbClr val="002060"/>
                </a:solidFill>
              </a:rPr>
              <a:t>в финишной фазе</a:t>
            </a:r>
            <a:r>
              <a:rPr lang="en-US" altLang="en-US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</a:t>
            </a:r>
            <a:endParaRPr lang="en-US" altLang="en-US" sz="1600" b="1" dirty="0">
              <a:solidFill>
                <a:srgbClr val="002060"/>
              </a:solidFill>
            </a:endParaRPr>
          </a:p>
          <a:p>
            <a:r>
              <a:rPr lang="ru-RU" altLang="en-US" sz="1600" dirty="0">
                <a:solidFill>
                  <a:srgbClr val="002060"/>
                </a:solidFill>
              </a:rPr>
              <a:t>Бетаин</a:t>
            </a:r>
            <a:r>
              <a:rPr lang="en-US" altLang="en-US" sz="1600" dirty="0">
                <a:solidFill>
                  <a:srgbClr val="002060"/>
                </a:solidFill>
              </a:rPr>
              <a:t> HCl </a:t>
            </a:r>
            <a:r>
              <a:rPr lang="ru-RU" altLang="en-US" sz="1600" dirty="0">
                <a:solidFill>
                  <a:srgbClr val="002060"/>
                </a:solidFill>
              </a:rPr>
              <a:t>можно использовать для повышения темпов роста мясных уток.</a:t>
            </a:r>
            <a:endParaRPr lang="en-US" altLang="en-US" sz="1600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26269"/>
            <a:ext cx="9144000" cy="18926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003" b="-65926"/>
          <a:stretch/>
        </p:blipFill>
        <p:spPr bwMode="auto">
          <a:xfrm>
            <a:off x="152400" y="3857039"/>
            <a:ext cx="8373036" cy="7150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25199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56561" y="215175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и качества тушки у мясных уток*</a:t>
            </a:r>
            <a:endParaRPr lang="en-US" altLang="en-US" sz="1800" b="1" dirty="0">
              <a:solidFill>
                <a:srgbClr val="00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5365" y="1317834"/>
            <a:ext cx="657184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</a:t>
            </a:r>
            <a:r>
              <a:rPr lang="en-US" altLang="en-US" b="1" dirty="0">
                <a:solidFill>
                  <a:srgbClr val="002060"/>
                </a:solidFill>
              </a:rPr>
              <a:t>HCl </a:t>
            </a:r>
            <a:r>
              <a:rPr lang="ru-RU" altLang="en-US" b="1" dirty="0">
                <a:solidFill>
                  <a:srgbClr val="002060"/>
                </a:solidFill>
              </a:rPr>
              <a:t>на качество тушки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8765" y="5937104"/>
            <a:ext cx="27531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WANG Yi-</a:t>
            </a:r>
            <a:r>
              <a:rPr lang="en-US" altLang="en-US" sz="1100" dirty="0" err="1">
                <a:solidFill>
                  <a:srgbClr val="002060"/>
                </a:solidFill>
              </a:rPr>
              <a:t>zhen</a:t>
            </a:r>
            <a:r>
              <a:rPr lang="en-US" altLang="en-US" sz="1100" dirty="0">
                <a:solidFill>
                  <a:srgbClr val="002060"/>
                </a:solidFill>
              </a:rPr>
              <a:t>.  Animal Science College, Zhejiang University, Hangzhou China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225" y="1630638"/>
            <a:ext cx="8386121" cy="24976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32251" y="4141695"/>
            <a:ext cx="2469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PEC = </a:t>
            </a:r>
            <a:r>
              <a:rPr lang="ru-RU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% потрошённой тушки</a:t>
            </a:r>
            <a:endParaRPr lang="en-US" alt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PPEC = </a:t>
            </a:r>
            <a:r>
              <a:rPr lang="ru-RU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% частично потрошённой тушки</a:t>
            </a:r>
            <a:endParaRPr lang="en-US" alt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PBM = </a:t>
            </a:r>
            <a:r>
              <a:rPr lang="ru-RU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% грудной мышцы</a:t>
            </a:r>
            <a:endParaRPr lang="en-US" alt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PAF = </a:t>
            </a:r>
            <a:r>
              <a:rPr lang="ru-RU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% брюшного жира</a:t>
            </a:r>
            <a:r>
              <a:rPr lang="en-US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</a:p>
          <a:p>
            <a:pPr>
              <a:buSzPct val="80000"/>
            </a:pPr>
            <a:r>
              <a:rPr lang="en-US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PL = </a:t>
            </a:r>
            <a:r>
              <a:rPr lang="ru-RU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% печени</a:t>
            </a:r>
            <a:endParaRPr lang="en-US" alt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PG = </a:t>
            </a:r>
            <a:r>
              <a:rPr lang="ru-RU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% мускульного желудка</a:t>
            </a:r>
            <a:endParaRPr lang="en-US" alt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PH = % </a:t>
            </a:r>
            <a:r>
              <a:rPr lang="ru-RU" alt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сердца</a:t>
            </a:r>
            <a:endParaRPr lang="en-US" alt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7" b="3358"/>
          <a:stretch/>
        </p:blipFill>
        <p:spPr bwMode="auto">
          <a:xfrm>
            <a:off x="468225" y="4194790"/>
            <a:ext cx="4789575" cy="360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8563" y="4709436"/>
            <a:ext cx="887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sz="1600" dirty="0">
                <a:solidFill>
                  <a:srgbClr val="002060"/>
                </a:solidFill>
              </a:rPr>
              <a:t>: </a:t>
            </a:r>
          </a:p>
          <a:p>
            <a:r>
              <a:rPr lang="ru-RU" altLang="en-US" sz="1400" dirty="0">
                <a:solidFill>
                  <a:srgbClr val="002060"/>
                </a:solidFill>
              </a:rPr>
              <a:t>Применение бетаина</a:t>
            </a:r>
            <a:r>
              <a:rPr lang="en-US" altLang="en-US" sz="1400" dirty="0">
                <a:solidFill>
                  <a:srgbClr val="002060"/>
                </a:solidFill>
              </a:rPr>
              <a:t> HCl </a:t>
            </a:r>
            <a:r>
              <a:rPr lang="ru-RU" altLang="en-US" sz="1400" dirty="0">
                <a:solidFill>
                  <a:srgbClr val="002060"/>
                </a:solidFill>
              </a:rPr>
              <a:t>значительно повысило процентную долю грудной мышцы и снизило процентную долю брюшного жира, что предполагает воздействие на распределение нутриентов. Применение бетаина </a:t>
            </a:r>
            <a:r>
              <a:rPr lang="en-US" altLang="en-US" sz="1400" dirty="0">
                <a:solidFill>
                  <a:srgbClr val="002060"/>
                </a:solidFill>
              </a:rPr>
              <a:t>HCl </a:t>
            </a:r>
            <a:r>
              <a:rPr lang="ru-RU" altLang="en-US" sz="1400" dirty="0">
                <a:solidFill>
                  <a:srgbClr val="002060"/>
                </a:solidFill>
              </a:rPr>
              <a:t>значительно повысило вес печени, что предполагает возможную стимуляцию метилирования в печени. </a:t>
            </a:r>
            <a:endParaRPr lang="en-US" altLang="en-US" sz="1400" b="1" dirty="0">
              <a:solidFill>
                <a:srgbClr val="002060"/>
              </a:solidFill>
            </a:endParaRPr>
          </a:p>
          <a:p>
            <a:r>
              <a:rPr lang="ru-RU" altLang="en-US" sz="1600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altLang="en-US" sz="1400" dirty="0">
                <a:solidFill>
                  <a:srgbClr val="002060"/>
                </a:solidFill>
              </a:rPr>
              <a:t>Бетаин</a:t>
            </a:r>
            <a:r>
              <a:rPr lang="en-US" altLang="en-US" sz="1400" dirty="0">
                <a:solidFill>
                  <a:srgbClr val="002060"/>
                </a:solidFill>
              </a:rPr>
              <a:t> HCl </a:t>
            </a:r>
            <a:r>
              <a:rPr lang="ru-RU" altLang="en-US" sz="1400" dirty="0">
                <a:solidFill>
                  <a:srgbClr val="002060"/>
                </a:solidFill>
              </a:rPr>
              <a:t>можно использовать для повышения качества тушки мясных уток. </a:t>
            </a:r>
            <a:endParaRPr lang="en-US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87038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56561" y="215175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продуктивности и качества тушки у мясных уток*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305" y="1398444"/>
            <a:ext cx="795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400" b="1" dirty="0">
                <a:solidFill>
                  <a:srgbClr val="002060"/>
                </a:solidFill>
              </a:rPr>
              <a:t>Влияние бетаина </a:t>
            </a:r>
            <a:r>
              <a:rPr lang="en-US" altLang="en-US" sz="2400" b="1" dirty="0">
                <a:solidFill>
                  <a:srgbClr val="002060"/>
                </a:solidFill>
              </a:rPr>
              <a:t>HCl </a:t>
            </a:r>
            <a:r>
              <a:rPr lang="ru-RU" altLang="en-US" sz="2400" b="1" dirty="0">
                <a:solidFill>
                  <a:srgbClr val="002060"/>
                </a:solidFill>
              </a:rPr>
              <a:t>на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4593" y="6031578"/>
            <a:ext cx="5309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>
                <a:solidFill>
                  <a:srgbClr val="002060"/>
                </a:solidFill>
              </a:rPr>
              <a:t>WANG Yi-</a:t>
            </a:r>
            <a:r>
              <a:rPr lang="en-US" altLang="en-US" sz="1100" dirty="0" err="1">
                <a:solidFill>
                  <a:srgbClr val="002060"/>
                </a:solidFill>
              </a:rPr>
              <a:t>zhen</a:t>
            </a:r>
            <a:r>
              <a:rPr lang="en-US" altLang="en-US" sz="1100" dirty="0">
                <a:solidFill>
                  <a:srgbClr val="002060"/>
                </a:solidFill>
              </a:rPr>
              <a:t>.  Animal Science College, Zhejiang University, Hangzhou China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7" b="3358"/>
          <a:stretch/>
        </p:blipFill>
        <p:spPr bwMode="auto">
          <a:xfrm>
            <a:off x="468225" y="4194790"/>
            <a:ext cx="4789575" cy="360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3073" y="4528165"/>
            <a:ext cx="86488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</a:p>
          <a:p>
            <a:pPr>
              <a:buSzPct val="80000"/>
            </a:pP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Бетаин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 HCl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значительно повысил активность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BHMT (P&lt;0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01)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 и концентрацию свободного и </a:t>
            </a:r>
            <a:r>
              <a:rPr lang="ru-RU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кислотонерастворимого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imSun" panose="02010600030101010101" pitchFamily="2" charset="-122"/>
              </a:rPr>
              <a:t> карнитина на 46,4% и 33,7% соответственно по сравнению с контрольной группой. </a:t>
            </a:r>
          </a:p>
          <a:p>
            <a:pPr>
              <a:buSzPct val="80000"/>
            </a:pPr>
            <a:r>
              <a:rPr lang="ru-RU" altLang="en-US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b="1" dirty="0">
                <a:solidFill>
                  <a:srgbClr val="002060"/>
                </a:solidFill>
              </a:rPr>
              <a:t>:</a:t>
            </a:r>
          </a:p>
          <a:p>
            <a:pPr>
              <a:buSzPct val="80000"/>
            </a:pP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Бетаин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усилить метаболизм метила и </a:t>
            </a:r>
            <a:r>
              <a:rPr lang="el-GR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окисление жирных кислот для сокращения жировых отложений. 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imSun" panose="02010600030101010101" pitchFamily="2" charset="-12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28822" r="2578" b="16614"/>
          <a:stretch/>
        </p:blipFill>
        <p:spPr bwMode="auto">
          <a:xfrm>
            <a:off x="24474" y="2227888"/>
            <a:ext cx="4453398" cy="19213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474" y="1681410"/>
            <a:ext cx="474614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dirty="0">
                <a:solidFill>
                  <a:srgbClr val="002060"/>
                </a:solidFill>
              </a:rPr>
              <a:t>Активность бетаин-</a:t>
            </a:r>
            <a:r>
              <a:rPr lang="ru-RU" altLang="en-US" dirty="0" err="1">
                <a:solidFill>
                  <a:srgbClr val="002060"/>
                </a:solidFill>
              </a:rPr>
              <a:t>гомоцистеин</a:t>
            </a:r>
            <a:r>
              <a:rPr lang="ru-RU" altLang="en-US" dirty="0">
                <a:solidFill>
                  <a:srgbClr val="002060"/>
                </a:solidFill>
              </a:rPr>
              <a:t>-</a:t>
            </a:r>
            <a:r>
              <a:rPr lang="ru-RU" altLang="en-US" dirty="0" err="1">
                <a:solidFill>
                  <a:srgbClr val="002060"/>
                </a:solidFill>
              </a:rPr>
              <a:t>метилтрансферазы</a:t>
            </a:r>
            <a:r>
              <a:rPr lang="ru-RU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(BHMT)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6333" y="1775539"/>
            <a:ext cx="27344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dirty="0">
                <a:solidFill>
                  <a:srgbClr val="002060"/>
                </a:solidFill>
              </a:rPr>
              <a:t>Концентрацию карнитина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38371" r="7145" b="1977"/>
          <a:stretch/>
        </p:blipFill>
        <p:spPr bwMode="auto">
          <a:xfrm>
            <a:off x="4384829" y="2254783"/>
            <a:ext cx="4693023" cy="19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35978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646" y="1663845"/>
            <a:ext cx="8528707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эксперимента</a:t>
            </a: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суточных цыплят бройлеров породы </a:t>
            </a:r>
            <a:r>
              <a:rPr lang="ru-RU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Арбор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Айкрес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(АА; оба пола) были случайным образом распределены на 9 загонов по 100 цыплят в каждом.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Загоны были распределены на 3 рациона при помощи схемы рандомизированных блоков. 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 был проведён в 2 фазы: стартер (дни 1-21) и </a:t>
            </a:r>
            <a:r>
              <a:rPr lang="ru-RU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гровер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(дни 22-42). 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птицы питались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libitum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базовыми рационами, основанными на кукурузе и соевых бобах по Китайскому стандарту кормления животных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(NY/T 33-2004)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бройлеров, за исключением содержания метионина.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метионина в каждом рационе обеспечивалось при помощи доступного в продаже продукта на основе метионина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(DL-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метионина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добавленного в базовый рацион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метионина на рекомендуемом уровне (контроль) без содержания бетаина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метионина 85% от уровня в контрольной группе,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уровне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(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стартер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гровер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мг/кг СВ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метионина 75% от уровня в контрольной группе,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уровне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(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стартер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гровер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мг/кг СВ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рационах 2 и 3 было рассчитано на основании того, что 1 часть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заменяет 2 части метионина в качестве </a:t>
            </a:r>
            <a:r>
              <a:rPr lang="ru-RU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метильных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доноров для компенсации дефицита метионина в данных рационах.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Использовался бетаин гидрохлорид производства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Weifang </a:t>
            </a:r>
            <a:r>
              <a:rPr lang="en-US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Sunwin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Chemicals Co., Ltd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Sun et al. (Animal Sciences and Technology, Shandong Agricultural University</a:t>
            </a:r>
            <a:r>
              <a:rPr lang="ru-RU" altLang="en-US" sz="12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373807" y="273690"/>
            <a:ext cx="663821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4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44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Частичная замена метионина</a:t>
            </a:r>
            <a:r>
              <a:rPr lang="en-US" alt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endParaRPr lang="en-US" altLang="en-US" sz="4400" b="1" dirty="0">
              <a:solidFill>
                <a:srgbClr val="00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568"/>
      </p:ext>
    </p:extLst>
  </p:cSld>
  <p:clrMapOvr>
    <a:masterClrMapping/>
  </p:clrMapOvr>
  <p:transition advTm="172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249990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Бетаин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HCl vs. </a:t>
            </a: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Безводный бетаин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964" y="724685"/>
            <a:ext cx="2643459" cy="433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1600" b="1" dirty="0">
                <a:solidFill>
                  <a:srgbClr val="002060"/>
                </a:solidFill>
              </a:rPr>
              <a:t>Структура эксперимента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solidFill>
                  <a:srgbClr val="002060"/>
                </a:solidFill>
              </a:rPr>
              <a:t>300 </a:t>
            </a:r>
            <a:r>
              <a:rPr lang="ru-RU" altLang="en-US" sz="1600" dirty="0">
                <a:solidFill>
                  <a:srgbClr val="002060"/>
                </a:solidFill>
              </a:rPr>
              <a:t>только что вылупившихся цыплят породы </a:t>
            </a:r>
            <a:r>
              <a:rPr lang="ru-RU" altLang="en-US" sz="1600" dirty="0" err="1">
                <a:solidFill>
                  <a:srgbClr val="002060"/>
                </a:solidFill>
              </a:rPr>
              <a:t>Арбор</a:t>
            </a:r>
            <a:r>
              <a:rPr lang="ru-RU" altLang="en-US" sz="1600" dirty="0">
                <a:solidFill>
                  <a:srgbClr val="002060"/>
                </a:solidFill>
              </a:rPr>
              <a:t> </a:t>
            </a:r>
            <a:r>
              <a:rPr lang="ru-RU" altLang="en-US" sz="1600" dirty="0" err="1">
                <a:solidFill>
                  <a:srgbClr val="002060"/>
                </a:solidFill>
              </a:rPr>
              <a:t>Айкрес</a:t>
            </a:r>
            <a:r>
              <a:rPr lang="ru-RU" altLang="en-US" sz="1600" dirty="0">
                <a:solidFill>
                  <a:srgbClr val="002060"/>
                </a:solidFill>
              </a:rPr>
              <a:t> Плюс (мужские особи) были распределены случайным образом на три группы с 10 репликами (10/загон). Практический рацион на основе кукурузы и соевого шрота использовался в качестве положительного контроля </a:t>
            </a:r>
            <a:r>
              <a:rPr lang="en-US" altLang="en-US" sz="1600" dirty="0">
                <a:solidFill>
                  <a:srgbClr val="002060"/>
                </a:solidFill>
              </a:rPr>
              <a:t>(PC).</a:t>
            </a:r>
            <a:r>
              <a:rPr lang="ru-RU" altLang="en-US" sz="1600" dirty="0">
                <a:solidFill>
                  <a:srgbClr val="002060"/>
                </a:solidFill>
              </a:rPr>
              <a:t> Рацион отрицательного контроля </a:t>
            </a:r>
            <a:r>
              <a:rPr lang="en-US" altLang="en-US" sz="1600" dirty="0">
                <a:solidFill>
                  <a:srgbClr val="002060"/>
                </a:solidFill>
              </a:rPr>
              <a:t>(NC) </a:t>
            </a:r>
            <a:r>
              <a:rPr lang="ru-RU" altLang="en-US" sz="1600" dirty="0">
                <a:solidFill>
                  <a:srgbClr val="002060"/>
                </a:solidFill>
              </a:rPr>
              <a:t>был разработан с удалением холина и </a:t>
            </a:r>
            <a:r>
              <a:rPr lang="en-US" altLang="en-US" sz="1600" dirty="0">
                <a:solidFill>
                  <a:srgbClr val="002060"/>
                </a:solidFill>
              </a:rPr>
              <a:t>22% (600</a:t>
            </a:r>
            <a:r>
              <a:rPr lang="ru-RU" altLang="en-US" sz="1600" dirty="0">
                <a:solidFill>
                  <a:srgbClr val="002060"/>
                </a:solidFill>
              </a:rPr>
              <a:t> г</a:t>
            </a:r>
            <a:r>
              <a:rPr lang="en-US" altLang="en-US" sz="1600" dirty="0">
                <a:solidFill>
                  <a:srgbClr val="002060"/>
                </a:solidFill>
              </a:rPr>
              <a:t>/</a:t>
            </a:r>
            <a:r>
              <a:rPr lang="ru-RU" altLang="en-US" sz="1600" dirty="0">
                <a:solidFill>
                  <a:srgbClr val="002060"/>
                </a:solidFill>
              </a:rPr>
              <a:t>тонна</a:t>
            </a:r>
            <a:r>
              <a:rPr lang="en-US" altLang="en-US" sz="1600" dirty="0">
                <a:solidFill>
                  <a:srgbClr val="002060"/>
                </a:solidFill>
              </a:rPr>
              <a:t>) DL</a:t>
            </a:r>
            <a:r>
              <a:rPr lang="ru-RU" altLang="en-US" sz="1600" dirty="0">
                <a:solidFill>
                  <a:srgbClr val="002060"/>
                </a:solidFill>
              </a:rPr>
              <a:t>-метионина</a:t>
            </a:r>
            <a:r>
              <a:rPr lang="en-US" altLang="en-US" sz="16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2060"/>
                </a:solidFill>
              </a:rPr>
              <a:t>PC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2060"/>
                </a:solidFill>
              </a:rPr>
              <a:t>NC + 1</a:t>
            </a:r>
            <a:r>
              <a:rPr lang="ru-RU" altLang="en-US" sz="1400" dirty="0">
                <a:solidFill>
                  <a:srgbClr val="002060"/>
                </a:solidFill>
              </a:rPr>
              <a:t>,</a:t>
            </a:r>
            <a:r>
              <a:rPr lang="en-US" altLang="en-US" sz="1400" dirty="0">
                <a:solidFill>
                  <a:srgbClr val="002060"/>
                </a:solidFill>
              </a:rPr>
              <a:t>25 </a:t>
            </a:r>
            <a:r>
              <a:rPr lang="ru-RU" altLang="en-US" sz="1400" dirty="0">
                <a:solidFill>
                  <a:srgbClr val="002060"/>
                </a:solidFill>
              </a:rPr>
              <a:t>кг/тонна безводного бетаина</a:t>
            </a:r>
            <a:endParaRPr lang="en-US" altLang="en-US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2060"/>
                </a:solidFill>
              </a:rPr>
              <a:t>NC + 1</a:t>
            </a:r>
            <a:r>
              <a:rPr lang="ru-RU" altLang="en-US" sz="1400" dirty="0">
                <a:solidFill>
                  <a:srgbClr val="002060"/>
                </a:solidFill>
              </a:rPr>
              <a:t>,</a:t>
            </a:r>
            <a:r>
              <a:rPr lang="en-US" altLang="en-US" sz="1400" dirty="0">
                <a:solidFill>
                  <a:srgbClr val="002060"/>
                </a:solidFill>
              </a:rPr>
              <a:t>70 </a:t>
            </a:r>
            <a:r>
              <a:rPr lang="ru-RU" altLang="en-US" sz="1400" dirty="0">
                <a:solidFill>
                  <a:srgbClr val="002060"/>
                </a:solidFill>
              </a:rPr>
              <a:t>кг/тонна бетаина</a:t>
            </a:r>
            <a:r>
              <a:rPr lang="en-US" altLang="en-US" sz="1400" dirty="0">
                <a:solidFill>
                  <a:srgbClr val="002060"/>
                </a:solidFill>
              </a:rPr>
              <a:t> HCl</a:t>
            </a:r>
            <a:endParaRPr lang="en-US" altLang="en-US" sz="1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91" y="5372536"/>
            <a:ext cx="25557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indent="-58738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David </a:t>
            </a:r>
            <a:r>
              <a:rPr lang="en-US" altLang="en-US" sz="1100" dirty="0">
                <a:solidFill>
                  <a:srgbClr val="002060"/>
                </a:solidFill>
              </a:rPr>
              <a:t>Creswell &amp; </a:t>
            </a:r>
            <a:r>
              <a:rPr lang="en-US" altLang="en-US" sz="1100" dirty="0" err="1">
                <a:solidFill>
                  <a:srgbClr val="002060"/>
                </a:solidFill>
              </a:rPr>
              <a:t>Saksit</a:t>
            </a:r>
            <a:r>
              <a:rPr lang="en-US" altLang="en-US" sz="1100" dirty="0">
                <a:solidFill>
                  <a:srgbClr val="002060"/>
                </a:solidFill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</a:rPr>
              <a:t>Srinongkote</a:t>
            </a:r>
            <a:endParaRPr lang="en-US" altLang="en-US" sz="1100" dirty="0">
              <a:solidFill>
                <a:srgbClr val="002060"/>
              </a:solidFill>
            </a:endParaRPr>
          </a:p>
          <a:p>
            <a:r>
              <a:rPr lang="en-US" altLang="en-US" sz="1100" dirty="0">
                <a:solidFill>
                  <a:srgbClr val="002060"/>
                </a:solidFill>
              </a:rPr>
              <a:t>Poultry Feed Quality </a:t>
            </a:r>
            <a:r>
              <a:rPr lang="en-US" altLang="en-US" sz="1100" dirty="0" err="1">
                <a:solidFill>
                  <a:srgbClr val="002060"/>
                </a:solidFill>
              </a:rPr>
              <a:t>Conference,Kuala</a:t>
            </a:r>
            <a:r>
              <a:rPr lang="en-US" altLang="en-US" sz="1100" dirty="0">
                <a:solidFill>
                  <a:srgbClr val="002060"/>
                </a:solidFill>
              </a:rPr>
              <a:t> Lumpur, Malaysia, 2-3 August 2010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r="1995"/>
          <a:stretch/>
        </p:blipFill>
        <p:spPr bwMode="auto">
          <a:xfrm>
            <a:off x="3126595" y="1317834"/>
            <a:ext cx="5240791" cy="4922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24006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249990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Бетаин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HCl vs. </a:t>
            </a: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Безводный бетаин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71" y="1488657"/>
            <a:ext cx="649954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b="1" dirty="0">
                <a:solidFill>
                  <a:srgbClr val="002060"/>
                </a:solidFill>
              </a:rPr>
              <a:t>Влияние бетаина и бетаина </a:t>
            </a:r>
            <a:r>
              <a:rPr lang="en-US" altLang="en-US" b="1" dirty="0">
                <a:solidFill>
                  <a:srgbClr val="002060"/>
                </a:solidFill>
              </a:rPr>
              <a:t>HCl </a:t>
            </a:r>
            <a:r>
              <a:rPr lang="ru-RU" altLang="en-US" b="1" dirty="0">
                <a:solidFill>
                  <a:srgbClr val="002060"/>
                </a:solidFill>
              </a:rPr>
              <a:t>на продуктивность бройлеров</a:t>
            </a:r>
            <a:endParaRPr lang="en-US" altLang="en-US" sz="1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274" y="6110429"/>
            <a:ext cx="87311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indent="-58738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David </a:t>
            </a:r>
            <a:r>
              <a:rPr lang="en-US" altLang="en-US" sz="1100" dirty="0">
                <a:solidFill>
                  <a:srgbClr val="002060"/>
                </a:solidFill>
              </a:rPr>
              <a:t>Creswell &amp; </a:t>
            </a:r>
            <a:r>
              <a:rPr lang="en-US" altLang="en-US" sz="1100" dirty="0" err="1">
                <a:solidFill>
                  <a:srgbClr val="002060"/>
                </a:solidFill>
              </a:rPr>
              <a:t>Saksit</a:t>
            </a:r>
            <a:r>
              <a:rPr lang="en-US" altLang="en-US" sz="1100" dirty="0">
                <a:solidFill>
                  <a:srgbClr val="002060"/>
                </a:solidFill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</a:rPr>
              <a:t>Srinongkote</a:t>
            </a:r>
            <a:r>
              <a:rPr lang="en-US" altLang="en-US" sz="1100" dirty="0">
                <a:solidFill>
                  <a:srgbClr val="002060"/>
                </a:solidFill>
              </a:rPr>
              <a:t>.  Poultry Feed Quality </a:t>
            </a:r>
            <a:r>
              <a:rPr lang="en-US" altLang="en-US" sz="1100" dirty="0" err="1">
                <a:solidFill>
                  <a:srgbClr val="002060"/>
                </a:solidFill>
              </a:rPr>
              <a:t>Conference,Kuala</a:t>
            </a:r>
            <a:r>
              <a:rPr lang="en-US" altLang="en-US" sz="1100" dirty="0">
                <a:solidFill>
                  <a:srgbClr val="002060"/>
                </a:solidFill>
              </a:rPr>
              <a:t> Lumpur, Malaysia, 2-3 August 2010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5274" y="1797806"/>
            <a:ext cx="8567801" cy="2853699"/>
            <a:chOff x="288099" y="1831035"/>
            <a:chExt cx="8567801" cy="285369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" t="13550" r="9512" b="3551"/>
            <a:stretch/>
          </p:blipFill>
          <p:spPr bwMode="auto">
            <a:xfrm>
              <a:off x="288099" y="2129425"/>
              <a:ext cx="4233038" cy="2555309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" t="11405" r="6084"/>
            <a:stretch/>
          </p:blipFill>
          <p:spPr bwMode="auto">
            <a:xfrm>
              <a:off x="4384109" y="2033867"/>
              <a:ext cx="4471791" cy="2650867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767790" y="1831035"/>
              <a:ext cx="1276032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en-US" dirty="0">
                  <a:solidFill>
                    <a:srgbClr val="002060"/>
                  </a:solidFill>
                </a:rPr>
                <a:t>Дни </a:t>
              </a:r>
              <a:r>
                <a:rPr lang="en-US" altLang="en-US" dirty="0">
                  <a:solidFill>
                    <a:srgbClr val="002060"/>
                  </a:solidFill>
                </a:rPr>
                <a:t>1 – 18</a:t>
              </a:r>
              <a:endParaRPr lang="en-US" alt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66296" y="1831035"/>
              <a:ext cx="1276032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en-US" dirty="0">
                  <a:solidFill>
                    <a:srgbClr val="002060"/>
                  </a:solidFill>
                </a:rPr>
                <a:t>Дни </a:t>
              </a:r>
              <a:r>
                <a:rPr lang="en-US" altLang="en-US" dirty="0">
                  <a:solidFill>
                    <a:srgbClr val="002060"/>
                  </a:solidFill>
                </a:rPr>
                <a:t>1 – 35</a:t>
              </a:r>
              <a:endParaRPr lang="en-US" altLang="en-US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97144" y="4545998"/>
            <a:ext cx="824908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b="1" dirty="0">
                <a:solidFill>
                  <a:srgbClr val="002060"/>
                </a:solidFill>
              </a:rPr>
              <a:t>Наблюдения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r>
              <a:rPr lang="ru-RU" altLang="en-US" sz="1400" dirty="0">
                <a:solidFill>
                  <a:srgbClr val="002060"/>
                </a:solidFill>
              </a:rPr>
              <a:t>Различия по трём группам отсутствовали</a:t>
            </a:r>
            <a:r>
              <a:rPr lang="en-US" altLang="en-US" sz="1400" dirty="0">
                <a:solidFill>
                  <a:srgbClr val="002060"/>
                </a:solidFill>
              </a:rPr>
              <a:t>.</a:t>
            </a:r>
          </a:p>
          <a:p>
            <a:r>
              <a:rPr lang="ru-RU" altLang="en-US" sz="1600" b="1" dirty="0">
                <a:solidFill>
                  <a:srgbClr val="002060"/>
                </a:solidFill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</a:rPr>
              <a:t>: </a:t>
            </a:r>
          </a:p>
          <a:p>
            <a:r>
              <a:rPr lang="ru-RU" altLang="en-US" sz="1400" dirty="0">
                <a:solidFill>
                  <a:srgbClr val="002060"/>
                </a:solidFill>
              </a:rPr>
              <a:t>Результаты предполагают, что и бетаин </a:t>
            </a:r>
            <a:r>
              <a:rPr lang="en-US" altLang="en-US" sz="1400" dirty="0">
                <a:solidFill>
                  <a:srgbClr val="002060"/>
                </a:solidFill>
              </a:rPr>
              <a:t>HCl</a:t>
            </a:r>
            <a:r>
              <a:rPr lang="ru-RU" altLang="en-US" sz="1400" dirty="0">
                <a:solidFill>
                  <a:srgbClr val="002060"/>
                </a:solidFill>
              </a:rPr>
              <a:t>, и безводный бетаин могут использоваться для замены холина и частичной замены метионина в составе кормов для бройлеров</a:t>
            </a:r>
            <a:r>
              <a:rPr lang="en-US" altLang="en-US" sz="1400" dirty="0">
                <a:solidFill>
                  <a:srgbClr val="002060"/>
                </a:solidFill>
              </a:rPr>
              <a:t>, </a:t>
            </a:r>
            <a:r>
              <a:rPr lang="ru-RU" altLang="en-US" sz="1400" dirty="0">
                <a:solidFill>
                  <a:srgbClr val="002060"/>
                </a:solidFill>
              </a:rPr>
              <a:t>и что две проанализированные формы бетаина – натуральный бетаин </a:t>
            </a:r>
            <a:r>
              <a:rPr lang="en-US" altLang="en-US" sz="1400" dirty="0">
                <a:solidFill>
                  <a:srgbClr val="002060"/>
                </a:solidFill>
              </a:rPr>
              <a:t>(96%) </a:t>
            </a:r>
            <a:r>
              <a:rPr lang="ru-RU" altLang="en-US" sz="1400" dirty="0">
                <a:solidFill>
                  <a:srgbClr val="002060"/>
                </a:solidFill>
              </a:rPr>
              <a:t>и бетаин</a:t>
            </a:r>
            <a:r>
              <a:rPr lang="en-US" altLang="en-US" sz="1400" dirty="0">
                <a:solidFill>
                  <a:srgbClr val="002060"/>
                </a:solidFill>
              </a:rPr>
              <a:t> HCl (75%) </a:t>
            </a:r>
            <a:r>
              <a:rPr lang="ru-RU" altLang="en-US" sz="1400" dirty="0">
                <a:solidFill>
                  <a:srgbClr val="002060"/>
                </a:solidFill>
              </a:rPr>
              <a:t>– являются одинаково эффективными при одинаковой дозировке.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33712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249990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Исследование несушек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5B05E9-AD4C-4DC4-8AA8-DE39A656E287}"/>
              </a:ext>
            </a:extLst>
          </p:cNvPr>
          <p:cNvSpPr/>
          <p:nvPr/>
        </p:nvSpPr>
        <p:spPr>
          <a:xfrm>
            <a:off x="97220" y="1392990"/>
            <a:ext cx="894955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Ввод бетаина на уровне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15% 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способствовал значительному росту яйценоскости на поздней стадии и снижению соотношения корм/яйцо.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Ввод бетаина на уровне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05% 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может усилить пигментацию желтка, процентную долю желтка и цвет скорлупы коричневых яиц.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Бетаин способствовал улучшению показателей выхода яйца, соотношения корм/яйцо, толщины яичной скорлупы и относительного веса яичной скорлупы в возрасте 50 недель и 70 недель.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Бетаин сократил чистоту развития </a:t>
            </a:r>
            <a:r>
              <a:rPr lang="ru-RU" sz="16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стеатоза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печени, обусловленного рационом с высоким содержанием энергии и низким содержанием протеина. 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Бетаин значительно улучшил показатели выхода яйца, качества яйца и экспрессию генов, связанных с яйцекладкой. 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Бетаин улучшил устойчивость к хроническому тепловому стрессу. 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Ввод бетаина на уровне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07% 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улучшил показатели яйцекладки в условиях высокого содержания аммиака. 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Бетаин улучшил показатели выхода яйца и качества яичной скорлупы в условиях теплового стресса.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Дозировка бетаина до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06% 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позволяет улучшить показатели выхода яйца и метаболизм жиров. 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Дозозависимый</a:t>
            </a:r>
            <a:r>
              <a:rPr lang="ru-RU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эффект бетаина на качество яйца и концентрацию эстрадиола и мелатонина в сыворотке. 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4258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373807" y="273690"/>
            <a:ext cx="5975350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Потенциальное снижение затрат на корм</a:t>
            </a:r>
            <a:endParaRPr lang="en-US" altLang="en-US" sz="3200" b="1" dirty="0">
              <a:solidFill>
                <a:srgbClr val="00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A5D0497D-D1AD-4A5F-8671-835BCF778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52046"/>
              </p:ext>
            </p:extLst>
          </p:nvPr>
        </p:nvGraphicFramePr>
        <p:xfrm>
          <a:off x="1490402" y="1354167"/>
          <a:ext cx="5626678" cy="442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58">
                  <a:extLst>
                    <a:ext uri="{9D8B030D-6E8A-4147-A177-3AD203B41FA5}">
                      <a16:colId xmlns:a16="http://schemas.microsoft.com/office/drawing/2014/main" val="2137965459"/>
                    </a:ext>
                  </a:extLst>
                </a:gridCol>
                <a:gridCol w="1232880">
                  <a:extLst>
                    <a:ext uri="{9D8B030D-6E8A-4147-A177-3AD203B41FA5}">
                      <a16:colId xmlns:a16="http://schemas.microsoft.com/office/drawing/2014/main" val="3904780215"/>
                    </a:ext>
                  </a:extLst>
                </a:gridCol>
                <a:gridCol w="1840513">
                  <a:extLst>
                    <a:ext uri="{9D8B030D-6E8A-4147-A177-3AD203B41FA5}">
                      <a16:colId xmlns:a16="http://schemas.microsoft.com/office/drawing/2014/main" val="3489070407"/>
                    </a:ext>
                  </a:extLst>
                </a:gridCol>
                <a:gridCol w="972827">
                  <a:extLst>
                    <a:ext uri="{9D8B030D-6E8A-4147-A177-3AD203B41FA5}">
                      <a16:colId xmlns:a16="http://schemas.microsoft.com/office/drawing/2014/main" val="428285909"/>
                    </a:ext>
                  </a:extLst>
                </a:gridCol>
              </a:tblGrid>
              <a:tr h="282136">
                <a:tc gridSpan="4">
                  <a:txBody>
                    <a:bodyPr/>
                    <a:lstStyle/>
                    <a:p>
                      <a:r>
                        <a:rPr lang="ru-RU" sz="1400" dirty="0"/>
                        <a:t>Бройлеры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72883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r>
                        <a:rPr lang="ru-RU" sz="1400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Бетаин (стоимость корма - </a:t>
                      </a:r>
                      <a:r>
                        <a:rPr lang="en-US" sz="1400" dirty="0"/>
                        <a:t>$</a:t>
                      </a:r>
                      <a:r>
                        <a:rPr lang="ru-RU" sz="1400" dirty="0"/>
                        <a:t>9,5/тонна)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Значение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01923"/>
                  </a:ext>
                </a:extLst>
              </a:tr>
              <a:tr h="282136">
                <a:tc gridSpan="4">
                  <a:txBody>
                    <a:bodyPr/>
                    <a:lstStyle/>
                    <a:p>
                      <a:r>
                        <a:rPr lang="ru-RU" sz="1400" dirty="0"/>
                        <a:t>Темпы роста (дни 1-38)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558770"/>
                  </a:ext>
                </a:extLst>
              </a:tr>
              <a:tr h="282136">
                <a:tc>
                  <a:txBody>
                    <a:bodyPr/>
                    <a:lstStyle/>
                    <a:p>
                      <a:r>
                        <a:rPr lang="ru-RU" sz="1400" dirty="0"/>
                        <a:t>Привес (г)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1720,2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1768,3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&gt;0,05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16722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r>
                        <a:rPr lang="ru-RU" sz="1400" dirty="0"/>
                        <a:t>Потребление корма (г)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2721,4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2710,7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&gt;0,05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06239"/>
                  </a:ext>
                </a:extLst>
              </a:tr>
              <a:tr h="282136">
                <a:tc>
                  <a:txBody>
                    <a:bodyPr/>
                    <a:lstStyle/>
                    <a:p>
                      <a:r>
                        <a:rPr lang="en-US" sz="1400" dirty="0"/>
                        <a:t>FCR </a:t>
                      </a:r>
                      <a:r>
                        <a:rPr lang="ru-RU" sz="1400" dirty="0"/>
                        <a:t>(г/г)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&gt;0,05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861782"/>
                  </a:ext>
                </a:extLst>
              </a:tr>
              <a:tr h="282136">
                <a:tc gridSpan="4">
                  <a:txBody>
                    <a:bodyPr/>
                    <a:lstStyle/>
                    <a:p>
                      <a:r>
                        <a:rPr lang="ru-RU" sz="1400" dirty="0"/>
                        <a:t>Тушка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54831"/>
                  </a:ext>
                </a:extLst>
              </a:tr>
              <a:tr h="308161">
                <a:tc>
                  <a:txBody>
                    <a:bodyPr/>
                    <a:lstStyle/>
                    <a:p>
                      <a:r>
                        <a:rPr lang="ru-RU" sz="1400" dirty="0"/>
                        <a:t>Выход тушки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73,1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&lt;0,05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36848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r>
                        <a:rPr lang="ru-RU" sz="1400" dirty="0"/>
                        <a:t>Грудка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&gt;0,05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230240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r>
                        <a:rPr lang="ru-RU" sz="1400" dirty="0"/>
                        <a:t>Брюшной жир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&lt;0,05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20063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r>
                        <a:rPr lang="ru-RU" sz="1400" dirty="0"/>
                        <a:t>Печень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&gt;0,05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292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5F5523-B53F-49CF-85E3-E0DCE3459964}"/>
              </a:ext>
            </a:extLst>
          </p:cNvPr>
          <p:cNvSpPr txBox="1"/>
          <p:nvPr/>
        </p:nvSpPr>
        <p:spPr>
          <a:xfrm>
            <a:off x="1368482" y="5717154"/>
            <a:ext cx="707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Примечание: Затраты на корм значительно сократились при вводе 2 кг/тонна бетаина </a:t>
            </a:r>
            <a:r>
              <a:rPr lang="en-US" sz="1200" dirty="0"/>
              <a:t>HCl, </a:t>
            </a:r>
            <a:r>
              <a:rPr lang="ru-RU" sz="1200" dirty="0"/>
              <a:t>что обеспечило частичное сокращение энергии и метионина и удаление дополнительного холина в рационе.</a:t>
            </a:r>
          </a:p>
        </p:txBody>
      </p:sp>
    </p:spTree>
    <p:extLst>
      <p:ext uri="{BB962C8B-B14F-4D97-AF65-F5344CB8AC3E}">
        <p14:creationId xmlns:p14="http://schemas.microsoft.com/office/powerpoint/2010/main" val="1841430409"/>
      </p:ext>
    </p:extLst>
  </p:cSld>
  <p:clrMapOvr>
    <a:masterClrMapping/>
  </p:clrMapOvr>
  <p:transition advTm="172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249990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Рекомендации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717" y="1541760"/>
            <a:ext cx="85119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rgbClr val="002060"/>
                </a:solidFill>
              </a:rPr>
              <a:t>Бетаин</a:t>
            </a:r>
            <a:r>
              <a:rPr lang="en-US" altLang="en-US" sz="2000" dirty="0">
                <a:solidFill>
                  <a:srgbClr val="002060"/>
                </a:solidFill>
              </a:rPr>
              <a:t> HCl </a:t>
            </a:r>
            <a:r>
              <a:rPr lang="ru-RU" altLang="en-US" sz="2000" dirty="0">
                <a:solidFill>
                  <a:srgbClr val="002060"/>
                </a:solidFill>
              </a:rPr>
              <a:t>можно использовать в дозировке </a:t>
            </a:r>
            <a:r>
              <a:rPr lang="en-US" altLang="en-US" sz="2000" dirty="0">
                <a:solidFill>
                  <a:srgbClr val="002060"/>
                </a:solidFill>
              </a:rPr>
              <a:t>0</a:t>
            </a:r>
            <a:r>
              <a:rPr lang="ru-RU" altLang="en-US" sz="2000" dirty="0">
                <a:solidFill>
                  <a:srgbClr val="002060"/>
                </a:solidFill>
              </a:rPr>
              <a:t>,</a:t>
            </a:r>
            <a:r>
              <a:rPr lang="en-US" altLang="en-US" sz="2000" dirty="0">
                <a:solidFill>
                  <a:srgbClr val="002060"/>
                </a:solidFill>
              </a:rPr>
              <a:t>5-2</a:t>
            </a:r>
            <a:r>
              <a:rPr lang="ru-RU" altLang="en-US" sz="2000" dirty="0">
                <a:solidFill>
                  <a:srgbClr val="002060"/>
                </a:solidFill>
              </a:rPr>
              <a:t>,</a:t>
            </a:r>
            <a:r>
              <a:rPr lang="en-US" altLang="en-US" sz="2000" dirty="0">
                <a:solidFill>
                  <a:srgbClr val="002060"/>
                </a:solidFill>
              </a:rPr>
              <a:t>5 </a:t>
            </a:r>
            <a:r>
              <a:rPr lang="ru-RU" altLang="en-US" sz="2000" dirty="0">
                <a:solidFill>
                  <a:srgbClr val="002060"/>
                </a:solidFill>
              </a:rPr>
              <a:t>кг/тонна в рационах домашней птицы, чтобы</a:t>
            </a:r>
            <a:r>
              <a:rPr lang="en-US" altLang="en-US" sz="2000" dirty="0">
                <a:solidFill>
                  <a:srgbClr val="00206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2000" dirty="0">
                <a:solidFill>
                  <a:srgbClr val="002060"/>
                </a:solidFill>
              </a:rPr>
              <a:t>Сократить расходы на корм благодаря удалению дополнительного холина из рациона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2000" dirty="0">
                <a:solidFill>
                  <a:srgbClr val="002060"/>
                </a:solidFill>
              </a:rPr>
              <a:t>Частично заменить общий метионин (до </a:t>
            </a:r>
            <a:r>
              <a:rPr lang="en-US" altLang="en-US" sz="2000" dirty="0">
                <a:solidFill>
                  <a:srgbClr val="002060"/>
                </a:solidFill>
              </a:rPr>
              <a:t>10</a:t>
            </a:r>
            <a:r>
              <a:rPr lang="ru-RU" altLang="en-US" sz="2000" dirty="0">
                <a:solidFill>
                  <a:srgbClr val="002060"/>
                </a:solidFill>
              </a:rPr>
              <a:t>-</a:t>
            </a:r>
            <a:r>
              <a:rPr lang="en-US" altLang="en-US" sz="2000" dirty="0">
                <a:solidFill>
                  <a:srgbClr val="002060"/>
                </a:solidFill>
              </a:rPr>
              <a:t>15%</a:t>
            </a:r>
            <a:r>
              <a:rPr lang="ru-RU" altLang="en-US" sz="2000" dirty="0">
                <a:solidFill>
                  <a:srgbClr val="002060"/>
                </a:solidFill>
              </a:rPr>
              <a:t>)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endParaRPr lang="ru-RU" altLang="en-US" sz="20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2000" dirty="0">
                <a:solidFill>
                  <a:srgbClr val="002060"/>
                </a:solidFill>
              </a:rPr>
              <a:t>Дозировка </a:t>
            </a:r>
            <a:r>
              <a:rPr lang="en-US" altLang="en-US" sz="2000" dirty="0">
                <a:solidFill>
                  <a:srgbClr val="002060"/>
                </a:solidFill>
              </a:rPr>
              <a:t>≥2</a:t>
            </a:r>
            <a:r>
              <a:rPr lang="ru-RU" altLang="en-US" sz="2000" dirty="0">
                <a:solidFill>
                  <a:srgbClr val="002060"/>
                </a:solidFill>
              </a:rPr>
              <a:t>,</a:t>
            </a:r>
            <a:r>
              <a:rPr lang="en-US" altLang="en-US" sz="2000" dirty="0">
                <a:solidFill>
                  <a:srgbClr val="002060"/>
                </a:solidFill>
              </a:rPr>
              <a:t>0 </a:t>
            </a:r>
            <a:r>
              <a:rPr lang="ru-RU" altLang="en-US" sz="2000" dirty="0">
                <a:solidFill>
                  <a:srgbClr val="002060"/>
                </a:solidFill>
              </a:rPr>
              <a:t>кг/тонна обеспечивает рост продуктивности животного (привес, </a:t>
            </a:r>
            <a:r>
              <a:rPr lang="en-US" altLang="en-US" sz="2000" dirty="0">
                <a:solidFill>
                  <a:srgbClr val="002060"/>
                </a:solidFill>
              </a:rPr>
              <a:t>FCR) </a:t>
            </a:r>
            <a:r>
              <a:rPr lang="ru-RU" altLang="en-US" sz="2000" dirty="0">
                <a:solidFill>
                  <a:srgbClr val="002060"/>
                </a:solidFill>
              </a:rPr>
              <a:t>и улучшение качества мяса, особенно при рационах с низким содержанием энергии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en-US" sz="2000" dirty="0">
                <a:solidFill>
                  <a:srgbClr val="002060"/>
                </a:solidFill>
              </a:rPr>
              <a:t>Сократить негативное физиологическое воздействие стресса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lvl="1"/>
            <a:endParaRPr lang="en-US" alt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rgbClr val="002060"/>
                </a:solidFill>
              </a:rPr>
              <a:t>Бетаин</a:t>
            </a:r>
            <a:r>
              <a:rPr lang="en-US" altLang="en-US" sz="2000" dirty="0">
                <a:solidFill>
                  <a:srgbClr val="002060"/>
                </a:solidFill>
              </a:rPr>
              <a:t> HCl </a:t>
            </a:r>
            <a:r>
              <a:rPr lang="ru-RU" altLang="en-US" sz="2000" dirty="0">
                <a:solidFill>
                  <a:srgbClr val="002060"/>
                </a:solidFill>
              </a:rPr>
              <a:t>не может использоваться для полной замены метионина, так как метионин необходим для синтеза протеина помимо его функции донора </a:t>
            </a:r>
            <a:r>
              <a:rPr lang="ru-RU" altLang="en-US" sz="2000" dirty="0" err="1">
                <a:solidFill>
                  <a:srgbClr val="002060"/>
                </a:solidFill>
              </a:rPr>
              <a:t>метильной</a:t>
            </a:r>
            <a:r>
              <a:rPr lang="ru-RU" altLang="en-US" sz="2000" dirty="0">
                <a:solidFill>
                  <a:srgbClr val="002060"/>
                </a:solidFill>
              </a:rPr>
              <a:t> группы. В зависимости от определённого рациона без последствий можно заменить 10-15% от общего содержания метионина бетаином </a:t>
            </a:r>
            <a:r>
              <a:rPr lang="en-US" altLang="en-US" sz="2000" dirty="0">
                <a:solidFill>
                  <a:srgbClr val="002060"/>
                </a:solidFill>
              </a:rPr>
              <a:t>HCl.</a:t>
            </a:r>
          </a:p>
        </p:txBody>
      </p:sp>
    </p:spTree>
    <p:extLst>
      <p:ext uri="{BB962C8B-B14F-4D97-AF65-F5344CB8AC3E}">
        <p14:creationId xmlns:p14="http://schemas.microsoft.com/office/powerpoint/2010/main" val="2512465135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40468" y="273690"/>
            <a:ext cx="7027332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замена метионина</a:t>
            </a:r>
            <a:r>
              <a:rPr lang="en-US" alt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4400" b="1" dirty="0">
              <a:solidFill>
                <a:srgbClr val="00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8412" y="1458755"/>
            <a:ext cx="448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 экспериментального рациона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3667" y="6133275"/>
            <a:ext cx="659674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Sun et al. (Animal Sciences and Technology, Shandong Agricultural University.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BB7E7F4A-734F-418D-A726-B34FE70EF7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1599818"/>
                  </p:ext>
                </p:extLst>
              </p:nvPr>
            </p:nvGraphicFramePr>
            <p:xfrm>
              <a:off x="1854200" y="1828087"/>
              <a:ext cx="5435600" cy="4289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2538">
                      <a:extLst>
                        <a:ext uri="{9D8B030D-6E8A-4147-A177-3AD203B41FA5}">
                          <a16:colId xmlns:a16="http://schemas.microsoft.com/office/drawing/2014/main" val="3020660204"/>
                        </a:ext>
                      </a:extLst>
                    </a:gridCol>
                    <a:gridCol w="1351350">
                      <a:extLst>
                        <a:ext uri="{9D8B030D-6E8A-4147-A177-3AD203B41FA5}">
                          <a16:colId xmlns:a16="http://schemas.microsoft.com/office/drawing/2014/main" val="3806659171"/>
                        </a:ext>
                      </a:extLst>
                    </a:gridCol>
                    <a:gridCol w="1301712">
                      <a:extLst>
                        <a:ext uri="{9D8B030D-6E8A-4147-A177-3AD203B41FA5}">
                          <a16:colId xmlns:a16="http://schemas.microsoft.com/office/drawing/2014/main" val="3120110114"/>
                        </a:ext>
                      </a:extLst>
                    </a:gridCol>
                  </a:tblGrid>
                  <a:tr h="150532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Ингредиент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Стартер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Гровер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9499137"/>
                      </a:ext>
                    </a:extLst>
                  </a:tr>
                  <a:tr h="184791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Кукуруза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532069"/>
                      </a:ext>
                    </a:extLst>
                  </a:tr>
                  <a:tr h="175548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Пшеничная крупка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8962656"/>
                      </a:ext>
                    </a:extLst>
                  </a:tr>
                  <a:tr h="194181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Арахисовый шрот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1214736"/>
                      </a:ext>
                    </a:extLst>
                  </a:tr>
                  <a:tr h="177969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Соевый шрот, СП 43%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16348234"/>
                      </a:ext>
                    </a:extLst>
                  </a:tr>
                  <a:tr h="267098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Протеин семени хлопчатника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6286964"/>
                      </a:ext>
                    </a:extLst>
                  </a:tr>
                  <a:tr h="21147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Шрот из семени хлопчатника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97002152"/>
                      </a:ext>
                    </a:extLst>
                  </a:tr>
                  <a:tr h="193815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Кукурузный протеин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6760299"/>
                      </a:ext>
                    </a:extLst>
                  </a:tr>
                  <a:tr h="170633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Животный жир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58833"/>
                      </a:ext>
                    </a:extLst>
                  </a:tr>
                  <a:tr h="175328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Лизин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1002662"/>
                      </a:ext>
                    </a:extLst>
                  </a:tr>
                  <a:tr h="173055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Треонин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3214843"/>
                      </a:ext>
                    </a:extLst>
                  </a:tr>
                  <a:tr h="184718">
                    <a:tc>
                      <a:txBody>
                        <a:bodyPr/>
                        <a:lstStyle/>
                        <a:p>
                          <a:r>
                            <a:rPr lang="ru-RU" sz="1200" dirty="0" err="1">
                              <a:solidFill>
                                <a:schemeClr val="tx1"/>
                              </a:solidFill>
                            </a:rPr>
                            <a:t>Дикальций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 фосфат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6010840"/>
                      </a:ext>
                    </a:extLst>
                  </a:tr>
                  <a:tr h="203352">
                    <a:tc>
                      <a:txBody>
                        <a:bodyPr/>
                        <a:lstStyle/>
                        <a:p>
                          <a:r>
                            <a:rPr lang="ru-RU" sz="1200" dirty="0" err="1">
                              <a:solidFill>
                                <a:schemeClr val="tx1"/>
                              </a:solidFill>
                            </a:rPr>
                            <a:t>Фитаза</a:t>
                          </a:r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6893369"/>
                      </a:ext>
                    </a:extLst>
                  </a:tr>
                  <a:tr h="180171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Известняк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3552406"/>
                      </a:ext>
                    </a:extLst>
                  </a:tr>
                  <a:tr h="163958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Соль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4238637"/>
                      </a:ext>
                    </a:extLst>
                  </a:tr>
                  <a:tr h="2034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1%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премикс</m:t>
                                  </m:r>
                                </m:e>
                                <m:sup>
                                  <m:r>
                                    <a:rPr lang="en-US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p>
                              </m:sSup>
                            </m:oMath>
                          </a14:m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5735230"/>
                      </a:ext>
                    </a:extLst>
                  </a:tr>
                  <a:tr h="166379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Рассчитанный состав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1371568"/>
                      </a:ext>
                    </a:extLst>
                  </a:tr>
                  <a:tr h="185013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Метионин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3935389"/>
                      </a:ext>
                    </a:extLst>
                  </a:tr>
                  <a:tr h="182739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Сырой протеин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1217477"/>
                      </a:ext>
                    </a:extLst>
                  </a:tr>
                  <a:tr h="267098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Обменная энергия (Ккал/кг)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795213"/>
                      </a:ext>
                    </a:extLst>
                  </a:tr>
                  <a:tr h="151194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Кальций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9483858"/>
                      </a:ext>
                    </a:extLst>
                  </a:tr>
                  <a:tr h="160289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Общий фосфор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3965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BB7E7F4A-734F-418D-A726-B34FE70EF7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1599818"/>
                  </p:ext>
                </p:extLst>
              </p:nvPr>
            </p:nvGraphicFramePr>
            <p:xfrm>
              <a:off x="1854200" y="1828087"/>
              <a:ext cx="5435600" cy="4289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2538">
                      <a:extLst>
                        <a:ext uri="{9D8B030D-6E8A-4147-A177-3AD203B41FA5}">
                          <a16:colId xmlns:a16="http://schemas.microsoft.com/office/drawing/2014/main" val="3020660204"/>
                        </a:ext>
                      </a:extLst>
                    </a:gridCol>
                    <a:gridCol w="1351350">
                      <a:extLst>
                        <a:ext uri="{9D8B030D-6E8A-4147-A177-3AD203B41FA5}">
                          <a16:colId xmlns:a16="http://schemas.microsoft.com/office/drawing/2014/main" val="3806659171"/>
                        </a:ext>
                      </a:extLst>
                    </a:gridCol>
                    <a:gridCol w="1301712">
                      <a:extLst>
                        <a:ext uri="{9D8B030D-6E8A-4147-A177-3AD203B41FA5}">
                          <a16:colId xmlns:a16="http://schemas.microsoft.com/office/drawing/2014/main" val="3120110114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Ингредиент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Стартер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Гровер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9499137"/>
                      </a:ext>
                    </a:extLst>
                  </a:tr>
                  <a:tr h="184791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Кукуруза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53206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Пшеничная крупка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8962656"/>
                      </a:ext>
                    </a:extLst>
                  </a:tr>
                  <a:tr h="194181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Арахисовый шрот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121473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Соевый шрот, СП 43%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16348234"/>
                      </a:ext>
                    </a:extLst>
                  </a:tr>
                  <a:tr h="267098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Протеин семени хлопчатника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6286964"/>
                      </a:ext>
                    </a:extLst>
                  </a:tr>
                  <a:tr h="21147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Шрот из семени хлопчатника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97002152"/>
                      </a:ext>
                    </a:extLst>
                  </a:tr>
                  <a:tr h="193815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Кукурузный протеин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676029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Животный жир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5883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Лизин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100266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Треонин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3214843"/>
                      </a:ext>
                    </a:extLst>
                  </a:tr>
                  <a:tr h="184718">
                    <a:tc>
                      <a:txBody>
                        <a:bodyPr/>
                        <a:lstStyle/>
                        <a:p>
                          <a:r>
                            <a:rPr lang="ru-RU" sz="1200" dirty="0" err="1">
                              <a:solidFill>
                                <a:schemeClr val="tx1"/>
                              </a:solidFill>
                            </a:rPr>
                            <a:t>Дикальций</a:t>
                          </a:r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 фосфат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6010840"/>
                      </a:ext>
                    </a:extLst>
                  </a:tr>
                  <a:tr h="203352">
                    <a:tc>
                      <a:txBody>
                        <a:bodyPr/>
                        <a:lstStyle/>
                        <a:p>
                          <a:r>
                            <a:rPr lang="ru-RU" sz="1200" dirty="0" err="1">
                              <a:solidFill>
                                <a:schemeClr val="tx1"/>
                              </a:solidFill>
                            </a:rPr>
                            <a:t>Фитаза</a:t>
                          </a:r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689336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Известняк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355240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Соль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4238637"/>
                      </a:ext>
                    </a:extLst>
                  </a:tr>
                  <a:tr h="20349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T="0" marB="0">
                        <a:blipFill>
                          <a:blip r:embed="rId2"/>
                          <a:stretch>
                            <a:fillRect l="-219" t="-1466667" r="-96061" b="-6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573523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Рассчитанный состав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1371568"/>
                      </a:ext>
                    </a:extLst>
                  </a:tr>
                  <a:tr h="185013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Метионин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393538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Сырой протеин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1217477"/>
                      </a:ext>
                    </a:extLst>
                  </a:tr>
                  <a:tr h="267098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Обменная энергия (Ккал/кг)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79521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Кальций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9483858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ru-RU" sz="1200" dirty="0">
                              <a:solidFill>
                                <a:schemeClr val="tx1"/>
                              </a:solidFill>
                            </a:rPr>
                            <a:t>Общий фосфор (%)</a:t>
                          </a: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39658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1F98A1-A0B9-4450-99EB-FF730F666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73" y="2038337"/>
            <a:ext cx="2100094" cy="409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2245"/>
      </p:ext>
    </p:extLst>
  </p:cSld>
  <p:clrMapOvr>
    <a:masterClrMapping/>
  </p:clrMapOvr>
  <p:transition advTm="172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472023-AAE5-4BC2-8E0C-BABB8E2FD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867" y="3784599"/>
            <a:ext cx="6977110" cy="787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1918" y="1662354"/>
            <a:ext cx="454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рационов и количество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 (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мг/кг СВ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каждом рационе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3667" y="6133275"/>
            <a:ext cx="659674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Sun et al. (Animal Sciences and Technology, Shandong Agricultural University.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86627" y="273690"/>
            <a:ext cx="5975350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замена метионина</a:t>
            </a: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3600" b="1" dirty="0">
              <a:solidFill>
                <a:srgbClr val="00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id="{6E31944A-B2CC-4FCA-BFA1-2D50C549B6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763702"/>
                  </p:ext>
                </p:extLst>
              </p:nvPr>
            </p:nvGraphicFramePr>
            <p:xfrm>
              <a:off x="781614" y="2525916"/>
              <a:ext cx="752418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021">
                      <a:extLst>
                        <a:ext uri="{9D8B030D-6E8A-4147-A177-3AD203B41FA5}">
                          <a16:colId xmlns:a16="http://schemas.microsoft.com/office/drawing/2014/main" val="1109449061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2347670608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3010156693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2484817099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412331476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4134007965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61317212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1392727545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4123013081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Стартер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Гровер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7473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Всего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Бетаин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Всего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Бетаин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2521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Базовый рацион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Добавка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Добавка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Базовый рацион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Добавка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Добавка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9044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Рацион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1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p>
                              </m:sSup>
                            </m:oMath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0434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Рацион 2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910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Рацион 3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33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id="{6E31944A-B2CC-4FCA-BFA1-2D50C549B6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763702"/>
                  </p:ext>
                </p:extLst>
              </p:nvPr>
            </p:nvGraphicFramePr>
            <p:xfrm>
              <a:off x="781614" y="2525916"/>
              <a:ext cx="752418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6021">
                      <a:extLst>
                        <a:ext uri="{9D8B030D-6E8A-4147-A177-3AD203B41FA5}">
                          <a16:colId xmlns:a16="http://schemas.microsoft.com/office/drawing/2014/main" val="1109449061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2347670608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3010156693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2484817099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412331476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4134007965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61317212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1392727545"/>
                        </a:ext>
                      </a:extLst>
                    </a:gridCol>
                    <a:gridCol w="836021">
                      <a:extLst>
                        <a:ext uri="{9D8B030D-6E8A-4147-A177-3AD203B41FA5}">
                          <a16:colId xmlns:a16="http://schemas.microsoft.com/office/drawing/2014/main" val="4123013081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Стартер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Гровер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7473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Всего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Бетаин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Всего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Бетаин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2521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Базовый рацион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Добавка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Добавка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Базовый рацион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Добавка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Добавка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9044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0" t="-311475" r="-80292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0434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Рацион 2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910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Рацион 3</a:t>
                          </a: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332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B90359-450C-401D-96FD-FF1A781D11E7}"/>
              </a:ext>
            </a:extLst>
          </p:cNvPr>
          <p:cNvSpPr txBox="1"/>
          <p:nvPr/>
        </p:nvSpPr>
        <p:spPr>
          <a:xfrm>
            <a:off x="529008" y="4759757"/>
            <a:ext cx="8267858" cy="14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Z: </a:t>
            </a:r>
            <a:r>
              <a:rPr lang="ru-RU" sz="1100" dirty="0"/>
              <a:t>Рацион 1: Общее содержание метионина на рекомендуемом уровне (контроль); Рацион 2: Общее содержание метионина 85% от уровня в контрольной группе, бетаин в соотношении 1 (бетаин):2 (метионин) для компенсации сокращения общего содержания метионина на 15%; Рацион 3: Общее содержание метионина 75% от уровня в контрольной группе, бетаин в соотношении 1 (бетаин):2 (метионин) для компенсации сокращения общего содержания метионина на 25%. Содержание метионина в каждом рационе обеспечивалось при помощи доступного в продаже продукта на основе метионина (DL-метионина) в количестве, приведённом в таблице (мг/кг СВ).</a:t>
            </a:r>
          </a:p>
          <a:p>
            <a:endParaRPr lang="ru-RU" sz="1100" dirty="0"/>
          </a:p>
          <a:p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887258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3" b="17010"/>
          <a:stretch/>
        </p:blipFill>
        <p:spPr bwMode="auto">
          <a:xfrm>
            <a:off x="561522" y="2244752"/>
            <a:ext cx="5251450" cy="3084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470" y="1440770"/>
            <a:ext cx="872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 тела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(BW),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среднесуточный привес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(ADG),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среднесуточное потребление корма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(ADFI),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корм:привес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(F:G)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смертность бройлеров на экспериментальных рационах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7792" y="2432275"/>
            <a:ext cx="25503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Наблюдения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группах наблюдались схожая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(p&gt;0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 тела и схожий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(p&gt;0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05)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среднесуточный привес в течение всего эксперимента.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до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MET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помощи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поддерживать темпы роста.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4"/>
          <a:stretch/>
        </p:blipFill>
        <p:spPr bwMode="auto">
          <a:xfrm>
            <a:off x="454452" y="5433797"/>
            <a:ext cx="5214828" cy="6195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93667" y="6133275"/>
            <a:ext cx="659674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Sun et al. (Animal Sciences and Technology, Shandong Agricultural University.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8166" y="273690"/>
            <a:ext cx="6815578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замена метионина</a:t>
            </a:r>
            <a:r>
              <a:rPr lang="en-US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98790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68" y="1629048"/>
            <a:ext cx="861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гормона роста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(GH)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инсулиноподобного фактора роста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(IGF-1)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сыворотке у бройлеров на экспериментальных рационах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8103" y="2283991"/>
            <a:ext cx="8440164" cy="3293209"/>
            <a:chOff x="388103" y="2283991"/>
            <a:chExt cx="8440164" cy="3293209"/>
          </a:xfrm>
        </p:grpSpPr>
        <p:sp>
          <p:nvSpPr>
            <p:cNvPr id="5" name="TextBox 4"/>
            <p:cNvSpPr txBox="1"/>
            <p:nvPr/>
          </p:nvSpPr>
          <p:spPr>
            <a:xfrm>
              <a:off x="6296298" y="2283991"/>
              <a:ext cx="2531969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Наблюдения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Включение 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 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рацион с сокращением 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 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 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повысило 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(p&lt;0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05) 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концентрации 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 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день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IGF-1 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дни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21 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</a:t>
              </a:r>
              <a:r>
                <a:rPr lang="ru-RU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сыворотке</a:t>
              </a:r>
              <a:r>
                <a:rPr lang="en-US" alt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Заключение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до </a:t>
              </a:r>
              <a:r>
                <a:rPr 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 MET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помощи</a:t>
              </a:r>
              <a:r>
                <a:rPr 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BET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позволяет повысить продуктивность животных.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88103" y="2310158"/>
              <a:ext cx="5920541" cy="2575946"/>
              <a:chOff x="388103" y="2310158"/>
              <a:chExt cx="5920541" cy="2575946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18" t="23820" r="218" b="27532"/>
              <a:stretch/>
            </p:blipFill>
            <p:spPr bwMode="auto">
              <a:xfrm>
                <a:off x="388103" y="2310158"/>
                <a:ext cx="5920541" cy="1743548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18" t="77546" r="218" b="582"/>
              <a:stretch/>
            </p:blipFill>
            <p:spPr bwMode="auto">
              <a:xfrm>
                <a:off x="810875" y="4123874"/>
                <a:ext cx="4910650" cy="762230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1593667" y="6133275"/>
            <a:ext cx="659674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Sun et al. (Animal Sciences and Technology, Shandong Agricultural University. 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36190" y="273690"/>
            <a:ext cx="6625787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замена метионина</a:t>
            </a:r>
            <a:r>
              <a:rPr lang="en-US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0251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5342" y="1565807"/>
            <a:ext cx="948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тушки </a:t>
            </a:r>
            <a:r>
              <a:rPr lang="en-US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(CY), </a:t>
            </a:r>
            <a:r>
              <a:rPr lang="ru-RU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</a:t>
            </a:r>
            <a:r>
              <a:rPr lang="ru-RU" sz="15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полупотрошённой</a:t>
            </a:r>
            <a:r>
              <a:rPr lang="ru-RU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тушки </a:t>
            </a:r>
            <a:r>
              <a:rPr lang="en-US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(SEY), </a:t>
            </a:r>
            <a:r>
              <a:rPr lang="ru-RU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потрошённой тушки</a:t>
            </a:r>
            <a:r>
              <a:rPr lang="en-US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(EY), </a:t>
            </a:r>
          </a:p>
          <a:p>
            <a:pPr algn="ctr"/>
            <a:r>
              <a:rPr lang="ru-RU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мяса грудки </a:t>
            </a:r>
            <a:r>
              <a:rPr lang="en-US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(BMY)</a:t>
            </a:r>
            <a:r>
              <a:rPr lang="ru-RU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выход брюшного жира </a:t>
            </a:r>
            <a:r>
              <a:rPr lang="en-US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(AFY)</a:t>
            </a:r>
            <a:r>
              <a:rPr lang="ru-RU" sz="1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дни 21 и 42</a:t>
            </a:r>
            <a:endParaRPr lang="en-US" sz="15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261" y="2410531"/>
            <a:ext cx="2070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Наблюдения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рационе 3 повысило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(p&lt;0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05) BMY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снизило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AFY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42 дня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до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MET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помощи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улучшить показатели качества и выхода тушки. 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77546" r="218" b="582"/>
          <a:stretch/>
        </p:blipFill>
        <p:spPr bwMode="auto">
          <a:xfrm>
            <a:off x="561703" y="5221750"/>
            <a:ext cx="5389701" cy="7282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61703" y="2161612"/>
            <a:ext cx="5734594" cy="3060138"/>
            <a:chOff x="561703" y="2161612"/>
            <a:chExt cx="5734594" cy="306013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8"/>
            <a:stretch/>
          </p:blipFill>
          <p:spPr bwMode="auto">
            <a:xfrm>
              <a:off x="561703" y="2161612"/>
              <a:ext cx="5734594" cy="306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3582" y="4969590"/>
              <a:ext cx="120733" cy="120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593667" y="6133275"/>
            <a:ext cx="659674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Sun et al. (Animal Sciences and Technology, Shandong Agricultural University.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13641" y="273690"/>
            <a:ext cx="6748336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замена метионина</a:t>
            </a:r>
            <a:r>
              <a:rPr lang="en-US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4634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85361" y="273690"/>
            <a:ext cx="6776616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pPr algn="r" defTabSz="457200"/>
            <a:r>
              <a:rPr lang="ru-RU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замена метионина</a:t>
            </a:r>
            <a:r>
              <a:rPr lang="en-US" alt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075" y="1493642"/>
            <a:ext cx="844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сырого протеина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(CP)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эфирного экстракта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(EE)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мясе грудки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(BM)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печени в дни 21 и 42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7349" y="2078417"/>
            <a:ext cx="2712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Наблюдения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сырого протеина и эфирного экстракта в мясе грудки и печени являлось аналогичным во всех группах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(p&gt;0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05). 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день 42 рацион 3 демонстрировал более высокий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(p&lt;0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05)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чем у контрольной группы, в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печени, более высокий показатель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 низкий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чем у контрольной группы, в печени.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до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MET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помощи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улучшить показатели качества тушки. 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77546" r="218" b="582"/>
          <a:stretch/>
        </p:blipFill>
        <p:spPr bwMode="auto">
          <a:xfrm>
            <a:off x="685272" y="4955326"/>
            <a:ext cx="5389701" cy="7282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7243" r="5270" b="23345"/>
          <a:stretch/>
        </p:blipFill>
        <p:spPr bwMode="auto">
          <a:xfrm>
            <a:off x="607508" y="2286267"/>
            <a:ext cx="5743544" cy="26690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93667" y="6133275"/>
            <a:ext cx="659674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Sun et al. (Animal Sciences and Technology, Shandong Agricultural University. </a:t>
            </a:r>
          </a:p>
        </p:txBody>
      </p:sp>
    </p:spTree>
    <p:extLst>
      <p:ext uri="{BB962C8B-B14F-4D97-AF65-F5344CB8AC3E}">
        <p14:creationId xmlns:p14="http://schemas.microsoft.com/office/powerpoint/2010/main" val="2507371532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62432" y="174834"/>
            <a:ext cx="6499545" cy="1143000"/>
          </a:xfrm>
          <a:solidFill>
            <a:schemeClr val="bg1"/>
          </a:solidFill>
          <a:ln>
            <a:solidFill>
              <a:schemeClr val="bg1"/>
            </a:solidFill>
            <a:bevel/>
            <a:headEnd/>
            <a:tailEnd/>
          </a:ln>
        </p:spPr>
        <p:txBody>
          <a:bodyPr>
            <a:noAutofit/>
          </a:bodyPr>
          <a:lstStyle/>
          <a:p>
            <a:pPr algn="r" defTabSz="457200"/>
            <a:r>
              <a:rPr lang="ru-RU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 кормлении домашней птицы</a:t>
            </a:r>
            <a:b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продуктивности в условиях стресса и сокращённых рационов (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I)</a:t>
            </a:r>
            <a:r>
              <a:rPr lang="ru-RU" alt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794" y="982360"/>
            <a:ext cx="276155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эксперимента</a:t>
            </a: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цыплят породы Росс 308 в клетке, 6 клеток-реплик на рацион в 38-дневном исследовании с использованием рационов «Стартер»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1-16)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«Гровер»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17-38)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мешанки, доступных </a:t>
            </a:r>
            <a:r>
              <a:rPr lang="en-US" alt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libitum.</a:t>
            </a:r>
          </a:p>
          <a:p>
            <a:pPr marL="346075" lvl="1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Положительный контроль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(PC)</a:t>
            </a:r>
          </a:p>
          <a:p>
            <a:pPr marL="346075" lvl="1" indent="-28575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Отрицательный контроль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(NC)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аналогичен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исключением дополнительного холин-хлорида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(900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г/тонна, холин-хлорид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60%), DL-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метионина (1050 г/тонна)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соевого масло (10 кг/тонна).</a:t>
            </a:r>
          </a:p>
          <a:p>
            <a:pPr marL="346075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+ 2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кг/тонна бетаина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Sunwin Biotech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/>
          <a:stretch/>
        </p:blipFill>
        <p:spPr bwMode="auto">
          <a:xfrm>
            <a:off x="2886352" y="1385797"/>
            <a:ext cx="6210250" cy="44898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2887" y="59436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Sudipto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Haldar</a:t>
            </a:r>
            <a:r>
              <a:rPr lang="en-US" altLang="en-US" sz="110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&amp; Lei Wang, Asian Feed May/June 2012.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9270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35746</TotalTime>
  <Words>2845</Words>
  <Application>Microsoft Office PowerPoint</Application>
  <PresentationFormat>Экран (4:3)</PresentationFormat>
  <Paragraphs>282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DengXian</vt:lpstr>
      <vt:lpstr>SimSun</vt:lpstr>
      <vt:lpstr>SimSun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Retrospect</vt:lpstr>
      <vt:lpstr>Применение в кормлении домашней птицы Улучшение целостности кишечника</vt:lpstr>
      <vt:lpstr>Применение в кормлении домашней птицы Частичная замена метионина*</vt:lpstr>
      <vt:lpstr>Применение в кормлении домашней птицы Частичная замена метионина*</vt:lpstr>
      <vt:lpstr>Применение в кормлении домашней птицы Частичная замена метионина*</vt:lpstr>
      <vt:lpstr>Применение в кормлении домашней птицы Частичная замена метионина*</vt:lpstr>
      <vt:lpstr>Применение в кормлении домашней птицы Частичная замена метионина*</vt:lpstr>
      <vt:lpstr>Применение в кормлении домашней птицы Частичная замена метионина*</vt:lpstr>
      <vt:lpstr>Применение в кормлении домашней птицы Частичная замена метионина*</vt:lpstr>
      <vt:lpstr>Применение в кормлении домашней птицы Повышение продуктивности в условиях стресса и сокращённых рационов (I)*</vt:lpstr>
      <vt:lpstr>Применение в кормлении домашней птицы Повышение продуктивности в условиях стресса и сокращённых рационов (I)*</vt:lpstr>
      <vt:lpstr>Применение в кормлении домашней птицы Повышение продуктивности в условиях стресса и сокращённых рационов (I)*</vt:lpstr>
      <vt:lpstr>Применение в кормлении домашней птицы Повышение продуктивности в условиях стресса и сокращённых рационов (II)*</vt:lpstr>
      <vt:lpstr>Применение в кормлении домашней птицы Повышение продуктивности в условиях стресса и сокращённых рационов (II)*</vt:lpstr>
      <vt:lpstr>Применение в кормлении домашней птицы Повышение продуктивности в условиях стресса и сокращённых рационов (II)*</vt:lpstr>
      <vt:lpstr>Применение в кормлении домашней птицы Повышение продуктивности и качества тушки у мясных уток*</vt:lpstr>
      <vt:lpstr>Применение в кормлении домашней птицы Повышение продуктивности и качества тушки у мясных уток*</vt:lpstr>
      <vt:lpstr>Применение в кормлении домашней птицы Повышение продуктивности и качества тушки у мясных уток*</vt:lpstr>
      <vt:lpstr>Применение в кормлении домашней птицы Повышение продуктивности и качества тушки у мясных уток*</vt:lpstr>
      <vt:lpstr>Применение в кормлении домашней птицы Повышение продуктивности и качества тушки у мясных уток*</vt:lpstr>
      <vt:lpstr>Применение в кормлении домашней птицы Бетаин HCl vs. Безводный бетаин*</vt:lpstr>
      <vt:lpstr>Применение в кормлении домашней птицы Бетаин HCl vs. Безводный бетаин*</vt:lpstr>
      <vt:lpstr>Применение в кормлении домашней птицы Исследование несушек</vt:lpstr>
      <vt:lpstr>Применение в кормлении домашней птицы Потенциальное снижение затрат на корм</vt:lpstr>
      <vt:lpstr>Применение в кормлении домашней птицы Рекомендации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Tuan</dc:creator>
  <cp:lastModifiedBy>Садчиков Аександр</cp:lastModifiedBy>
  <cp:revision>287</cp:revision>
  <dcterms:created xsi:type="dcterms:W3CDTF">2014-04-10T02:43:54Z</dcterms:created>
  <dcterms:modified xsi:type="dcterms:W3CDTF">2020-09-23T12:44:12Z</dcterms:modified>
</cp:coreProperties>
</file>